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6"/>
  </p:notesMasterIdLst>
  <p:sldIdLst>
    <p:sldId id="256" r:id="rId2"/>
    <p:sldId id="299" r:id="rId3"/>
    <p:sldId id="257" r:id="rId4"/>
    <p:sldId id="258" r:id="rId5"/>
    <p:sldId id="297" r:id="rId6"/>
    <p:sldId id="259" r:id="rId7"/>
    <p:sldId id="260" r:id="rId8"/>
    <p:sldId id="261" r:id="rId9"/>
    <p:sldId id="29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92" r:id="rId19"/>
    <p:sldId id="270" r:id="rId20"/>
    <p:sldId id="271" r:id="rId21"/>
    <p:sldId id="298" r:id="rId22"/>
    <p:sldId id="272" r:id="rId23"/>
    <p:sldId id="273" r:id="rId24"/>
    <p:sldId id="274" r:id="rId25"/>
    <p:sldId id="293" r:id="rId26"/>
    <p:sldId id="275" r:id="rId27"/>
    <p:sldId id="276" r:id="rId28"/>
    <p:sldId id="277" r:id="rId29"/>
    <p:sldId id="278" r:id="rId30"/>
    <p:sldId id="279" r:id="rId31"/>
    <p:sldId id="294" r:id="rId32"/>
    <p:sldId id="280" r:id="rId33"/>
    <p:sldId id="281" r:id="rId34"/>
    <p:sldId id="282" r:id="rId35"/>
    <p:sldId id="283" r:id="rId36"/>
    <p:sldId id="284" r:id="rId37"/>
    <p:sldId id="285" r:id="rId38"/>
    <p:sldId id="286" r:id="rId39"/>
    <p:sldId id="295" r:id="rId40"/>
    <p:sldId id="287" r:id="rId41"/>
    <p:sldId id="288" r:id="rId42"/>
    <p:sldId id="289" r:id="rId43"/>
    <p:sldId id="296" r:id="rId44"/>
    <p:sldId id="290" r:id="rId45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0303" autoAdjust="0"/>
  </p:normalViewPr>
  <p:slideViewPr>
    <p:cSldViewPr>
      <p:cViewPr varScale="1">
        <p:scale>
          <a:sx n="107" d="100"/>
          <a:sy n="107" d="100"/>
        </p:scale>
        <p:origin x="-78" y="-46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viewProps" Target="viewProps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634298-D333-423B-A28A-FC050C44A0A1}" type="datetimeFigureOut">
              <a:rPr lang="en-US" smtClean="0"/>
              <a:t>5/22/2014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CD4B360-156B-43D2-8960-6001577024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7149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en-US" sz="7200" b="1" dirty="0" smtClean="0"/>
              <a:t>Algebra II 13</a:t>
            </a:r>
            <a:endParaRPr lang="en-US" sz="7200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D4B360-156B-43D2-8960-6001577024C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44262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65°+360°=425°; 65°-360°=-295°</a:t>
            </a:r>
          </a:p>
          <a:p>
            <a:endParaRPr lang="en-US" dirty="0" smtClean="0"/>
          </a:p>
          <a:p>
            <a:r>
              <a:rPr lang="en-US" dirty="0" smtClean="0"/>
              <a:t>300°+360°=660°; 300°-360°=-60°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D4B360-156B-43D2-8960-6001577024C5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089482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D4B360-156B-43D2-8960-6001577024C5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738512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Probably only need to memorize</a:t>
            </a:r>
            <a:r>
              <a:rPr lang="en-US" baseline="0" dirty="0" smtClean="0"/>
              <a:t> 1</a:t>
            </a:r>
            <a:r>
              <a:rPr lang="en-US" baseline="30000" dirty="0" smtClean="0"/>
              <a:t>st</a:t>
            </a:r>
            <a:r>
              <a:rPr lang="en-US" baseline="0" dirty="0" smtClean="0"/>
              <a:t> quadrant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D4B360-156B-43D2-8960-6001577024C5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053856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135°</m:t>
                      </m:r>
                      <m:d>
                        <m:d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b="0" i="1" smtClean="0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n-US" b="0" i="1" smtClean="0">
                                  <a:latin typeface="Cambria Math"/>
                                </a:rPr>
                                <m:t>𝜋</m:t>
                              </m:r>
                            </m:num>
                            <m:den>
                              <m:r>
                                <a:rPr lang="en-US" b="0" i="1" smtClean="0">
                                  <a:latin typeface="Cambria Math"/>
                                </a:rPr>
                                <m:t>180</m:t>
                              </m:r>
                            </m:den>
                          </m:f>
                          <m:r>
                            <a:rPr lang="en-US" b="0" i="1" smtClean="0">
                              <a:latin typeface="Cambria Math"/>
                            </a:rPr>
                            <m:t>°</m:t>
                          </m:r>
                        </m:e>
                      </m:d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/>
                            </a:rPr>
                            <m:t>3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𝜋</m:t>
                          </m:r>
                        </m:num>
                        <m:den>
                          <m:r>
                            <a:rPr lang="en-US" b="0" i="1" smtClean="0">
                              <a:latin typeface="Cambria Math"/>
                            </a:rPr>
                            <m:t>4</m:t>
                          </m:r>
                        </m:den>
                      </m:f>
                    </m:oMath>
                  </m:oMathPara>
                </a14:m>
                <a:endParaRPr lang="en-US" b="0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−50°</m:t>
                      </m:r>
                      <m:d>
                        <m:d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b="0" i="1" smtClean="0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n-US" b="0" i="1" smtClean="0">
                                  <a:latin typeface="Cambria Math"/>
                                </a:rPr>
                                <m:t>𝜋</m:t>
                              </m:r>
                            </m:num>
                            <m:den>
                              <m:r>
                                <a:rPr lang="en-US" b="0" i="1" smtClean="0">
                                  <a:latin typeface="Cambria Math"/>
                                </a:rPr>
                                <m:t>180</m:t>
                              </m:r>
                            </m:den>
                          </m:f>
                          <m:r>
                            <a:rPr lang="en-US" b="0" i="1" smtClean="0">
                              <a:latin typeface="Cambria Math"/>
                            </a:rPr>
                            <m:t>°</m:t>
                          </m:r>
                        </m:e>
                      </m:d>
                      <m:r>
                        <a:rPr lang="en-US" b="0" i="1" smtClean="0">
                          <a:latin typeface="Cambria Math"/>
                        </a:rPr>
                        <m:t>=−</m:t>
                      </m:r>
                      <m:f>
                        <m:f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/>
                            </a:rPr>
                            <m:t>5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𝜋</m:t>
                          </m:r>
                        </m:num>
                        <m:den>
                          <m:r>
                            <a:rPr lang="en-US" b="0" i="1" smtClean="0">
                              <a:latin typeface="Cambria Math"/>
                            </a:rPr>
                            <m:t>18</m:t>
                          </m:r>
                        </m:den>
                      </m:f>
                    </m:oMath>
                  </m:oMathPara>
                </a14:m>
                <a:endParaRPr lang="en-US" b="0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/>
                            </a:rPr>
                            <m:t>5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𝜋</m:t>
                          </m:r>
                        </m:num>
                        <m:den>
                          <m:r>
                            <a:rPr lang="en-US" b="0" i="1" smtClean="0">
                              <a:latin typeface="Cambria Math"/>
                            </a:rPr>
                            <m:t>4</m:t>
                          </m:r>
                        </m:den>
                      </m:f>
                      <m:d>
                        <m:d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b="0" i="1" smtClean="0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n-US" b="0" i="1" smtClean="0">
                                  <a:latin typeface="Cambria Math"/>
                                </a:rPr>
                                <m:t>180°</m:t>
                              </m:r>
                            </m:num>
                            <m:den>
                              <m:r>
                                <a:rPr lang="en-US" b="0" i="1" smtClean="0">
                                  <a:latin typeface="Cambria Math"/>
                                </a:rPr>
                                <m:t>𝜋</m:t>
                              </m:r>
                            </m:den>
                          </m:f>
                        </m:e>
                      </m:d>
                      <m:r>
                        <a:rPr lang="en-US" b="0" i="1" smtClean="0">
                          <a:latin typeface="Cambria Math"/>
                        </a:rPr>
                        <m:t>=225°</m:t>
                      </m:r>
                    </m:oMath>
                  </m:oMathPara>
                </a14:m>
                <a:endParaRPr lang="en-US" b="0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/>
                            </a:rPr>
                            <m:t>𝜋</m:t>
                          </m:r>
                        </m:num>
                        <m:den>
                          <m:r>
                            <a:rPr lang="en-US" b="0" i="1" smtClean="0">
                              <a:latin typeface="Cambria Math"/>
                            </a:rPr>
                            <m:t>10</m:t>
                          </m:r>
                        </m:den>
                      </m:f>
                      <m:d>
                        <m:d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b="0" i="1" smtClean="0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n-US" b="0" i="1" smtClean="0">
                                  <a:latin typeface="Cambria Math"/>
                                </a:rPr>
                                <m:t>180°</m:t>
                              </m:r>
                            </m:num>
                            <m:den>
                              <m:r>
                                <a:rPr lang="en-US" b="0" i="1" smtClean="0">
                                  <a:latin typeface="Cambria Math"/>
                                </a:rPr>
                                <m:t>𝜋</m:t>
                              </m:r>
                            </m:den>
                          </m:f>
                        </m:e>
                      </m:d>
                      <m:r>
                        <a:rPr lang="en-US" b="0" i="1" smtClean="0">
                          <a:latin typeface="Cambria Math"/>
                        </a:rPr>
                        <m:t>=18°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r>
                  <a:rPr lang="en-US" b="0" i="0" smtClean="0">
                    <a:latin typeface="Cambria Math"/>
                  </a:rPr>
                  <a:t>135°(𝜋/180°)=3𝜋/4</a:t>
                </a:r>
                <a:endParaRPr lang="en-US" b="0" dirty="0" smtClean="0"/>
              </a:p>
              <a:p>
                <a:r>
                  <a:rPr lang="en-US" b="0" i="0" smtClean="0">
                    <a:latin typeface="Cambria Math"/>
                  </a:rPr>
                  <a:t>−50°(𝜋/180°)=−5𝜋/18</a:t>
                </a:r>
                <a:endParaRPr lang="en-US" b="0" dirty="0" smtClean="0"/>
              </a:p>
              <a:p>
                <a:r>
                  <a:rPr lang="en-US" b="0" i="0" smtClean="0">
                    <a:latin typeface="Cambria Math"/>
                  </a:rPr>
                  <a:t>5𝜋/4 ((180°)/𝜋)=225°</a:t>
                </a:r>
                <a:endParaRPr lang="en-US" b="0" dirty="0" smtClean="0"/>
              </a:p>
              <a:p>
                <a:r>
                  <a:rPr lang="en-US" b="0" i="0" smtClean="0">
                    <a:latin typeface="Cambria Math"/>
                  </a:rPr>
                  <a:t>𝜋/10 ((180°)/𝜋)=18°</a:t>
                </a:r>
                <a:endParaRPr lang="en-US" dirty="0"/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D4B360-156B-43D2-8960-6001577024C5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391980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D4B360-156B-43D2-8960-6001577024C5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84923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𝜃</m:t>
                      </m:r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/>
                            </a:rPr>
                            <m:t>𝜋</m:t>
                          </m:r>
                        </m:num>
                        <m:den>
                          <m:r>
                            <a:rPr lang="en-US" b="0" i="1" smtClean="0">
                              <a:latin typeface="Cambria Math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b="0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𝑠</m:t>
                      </m:r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r>
                        <a:rPr lang="en-US" b="0" i="1" smtClean="0">
                          <a:latin typeface="Cambria Math"/>
                        </a:rPr>
                        <m:t>𝑟</m:t>
                      </m:r>
                      <m:r>
                        <a:rPr lang="en-US" b="0" i="1" smtClean="0">
                          <a:latin typeface="Cambria Math"/>
                        </a:rPr>
                        <m:t>𝜃</m:t>
                      </m:r>
                    </m:oMath>
                  </m:oMathPara>
                </a14:m>
                <a:endParaRPr lang="en-US" b="0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𝑠</m:t>
                      </m:r>
                      <m:r>
                        <a:rPr lang="en-US" b="0" i="1" smtClean="0">
                          <a:latin typeface="Cambria Math"/>
                        </a:rPr>
                        <m:t>=220</m:t>
                      </m:r>
                      <m:d>
                        <m:d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b="0" i="1" smtClean="0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n-US" b="0" i="1" smtClean="0">
                                  <a:latin typeface="Cambria Math"/>
                                </a:rPr>
                                <m:t>𝜋</m:t>
                              </m:r>
                            </m:num>
                            <m:den>
                              <m:r>
                                <a:rPr lang="en-US" b="0" i="1" smtClean="0">
                                  <a:latin typeface="Cambria Math"/>
                                </a:rPr>
                                <m:t>2</m:t>
                              </m:r>
                            </m:den>
                          </m:f>
                        </m:e>
                      </m:d>
                      <m:r>
                        <a:rPr lang="en-US" b="0" i="1" smtClean="0">
                          <a:latin typeface="Cambria Math"/>
                        </a:rPr>
                        <m:t>=110</m:t>
                      </m:r>
                      <m:r>
                        <a:rPr lang="en-US" b="0" i="1" smtClean="0">
                          <a:latin typeface="Cambria Math"/>
                        </a:rPr>
                        <m:t>𝜋</m:t>
                      </m:r>
                      <m:r>
                        <a:rPr lang="en-US" b="0" i="1" smtClean="0">
                          <a:latin typeface="Cambria Math"/>
                        </a:rPr>
                        <m:t>≈346</m:t>
                      </m:r>
                    </m:oMath>
                  </m:oMathPara>
                </a14:m>
                <a:endParaRPr lang="en-US" b="0" dirty="0" smtClean="0"/>
              </a:p>
              <a:p>
                <a:endParaRPr lang="en-US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𝐴</m:t>
                      </m:r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n-US" b="0" i="1" smtClean="0">
                              <a:latin typeface="Cambria Math"/>
                            </a:rPr>
                            <m:t>2</m:t>
                          </m:r>
                        </m:den>
                      </m:f>
                      <m:sSup>
                        <m:sSup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/>
                            </a:rPr>
                            <m:t>𝑟</m:t>
                          </m:r>
                        </m:e>
                        <m:sup>
                          <m:r>
                            <a:rPr lang="en-US" b="0" i="1" smtClean="0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US" b="0" i="1" smtClean="0">
                          <a:latin typeface="Cambria Math"/>
                        </a:rPr>
                        <m:t>𝜃</m:t>
                      </m:r>
                    </m:oMath>
                  </m:oMathPara>
                </a14:m>
                <a:endParaRPr lang="en-US" b="0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𝐴</m:t>
                      </m:r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n-US" b="0" i="1" smtClean="0">
                              <a:latin typeface="Cambria Math"/>
                            </a:rPr>
                            <m:t>2</m:t>
                          </m:r>
                        </m:den>
                      </m:f>
                      <m:sSup>
                        <m:sSup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b="0" i="1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220</m:t>
                              </m:r>
                            </m:e>
                          </m:d>
                        </m:e>
                        <m:sup>
                          <m:r>
                            <a:rPr lang="en-US" b="0" i="1" smtClean="0">
                              <a:latin typeface="Cambria Math"/>
                            </a:rPr>
                            <m:t>2</m:t>
                          </m:r>
                        </m:sup>
                      </m:sSup>
                      <m:d>
                        <m:d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b="0" i="1" smtClean="0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n-US" b="0" i="1" smtClean="0">
                                  <a:latin typeface="Cambria Math"/>
                                </a:rPr>
                                <m:t>𝜋</m:t>
                              </m:r>
                            </m:num>
                            <m:den>
                              <m:r>
                                <a:rPr lang="en-US" b="0" i="1" smtClean="0">
                                  <a:latin typeface="Cambria Math"/>
                                </a:rPr>
                                <m:t>2</m:t>
                              </m:r>
                            </m:den>
                          </m:f>
                        </m:e>
                      </m:d>
                      <m:r>
                        <a:rPr lang="en-US" b="0" i="1" smtClean="0">
                          <a:latin typeface="Cambria Math"/>
                        </a:rPr>
                        <m:t>=12100</m:t>
                      </m:r>
                      <m:r>
                        <a:rPr lang="en-US" b="0" i="1" smtClean="0">
                          <a:latin typeface="Cambria Math"/>
                        </a:rPr>
                        <m:t>𝜋</m:t>
                      </m:r>
                      <m:r>
                        <a:rPr lang="en-US" b="0" i="1" smtClean="0">
                          <a:latin typeface="Cambria Math"/>
                        </a:rPr>
                        <m:t>≈38013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r>
                  <a:rPr lang="en-US" b="0" i="0" smtClean="0">
                    <a:latin typeface="Cambria Math"/>
                  </a:rPr>
                  <a:t>𝜃=𝜋/2</a:t>
                </a:r>
                <a:endParaRPr lang="en-US" b="0" dirty="0" smtClean="0"/>
              </a:p>
              <a:p>
                <a:r>
                  <a:rPr lang="en-US" b="0" i="0" smtClean="0">
                    <a:latin typeface="Cambria Math"/>
                  </a:rPr>
                  <a:t>𝑠=𝑟𝜃</a:t>
                </a:r>
                <a:endParaRPr lang="en-US" b="0" dirty="0" smtClean="0"/>
              </a:p>
              <a:p>
                <a:r>
                  <a:rPr lang="en-US" b="0" i="0" smtClean="0">
                    <a:latin typeface="Cambria Math"/>
                  </a:rPr>
                  <a:t>𝑠=220(𝜋/2)=110𝜋≈346</a:t>
                </a:r>
                <a:endParaRPr lang="en-US" b="0" dirty="0" smtClean="0"/>
              </a:p>
              <a:p>
                <a:endParaRPr lang="en-US" dirty="0" smtClean="0"/>
              </a:p>
              <a:p>
                <a:r>
                  <a:rPr lang="en-US" b="0" i="0" smtClean="0">
                    <a:latin typeface="Cambria Math"/>
                  </a:rPr>
                  <a:t>𝐴=1/2 𝑟^2 𝜃</a:t>
                </a:r>
                <a:endParaRPr lang="en-US" b="0" dirty="0" smtClean="0"/>
              </a:p>
              <a:p>
                <a:r>
                  <a:rPr lang="en-US" b="0" i="0" smtClean="0">
                    <a:latin typeface="Cambria Math"/>
                  </a:rPr>
                  <a:t>𝐴=1/2 (220)^2 (𝜋/2)=12100𝜋≈38013</a:t>
                </a:r>
                <a:endParaRPr lang="en-US" dirty="0"/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D4B360-156B-43D2-8960-6001577024C5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837419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D4B360-156B-43D2-8960-6001577024C5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050099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D4B360-156B-43D2-8960-6001577024C5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272889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/>
                            </a:rPr>
                            <m:t>𝑟</m:t>
                          </m:r>
                        </m:e>
                        <m:sup>
                          <m:r>
                            <a:rPr lang="en-US" b="0" i="1" smtClean="0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/>
                            </a:rPr>
                            <m:t>𝑥</m:t>
                          </m:r>
                        </m:e>
                        <m:sup>
                          <m:r>
                            <a:rPr lang="en-US" b="0" i="1" smtClean="0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US" b="0" i="1" smtClean="0">
                          <a:latin typeface="Cambria Math"/>
                        </a:rPr>
                        <m:t>+</m:t>
                      </m:r>
                      <m:sSup>
                        <m:sSup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/>
                            </a:rPr>
                            <m:t>𝑦</m:t>
                          </m:r>
                        </m:e>
                        <m:sup>
                          <m:r>
                            <a:rPr lang="en-US" b="0" i="1" smtClean="0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/>
                            </a:rPr>
                            <m:t>3</m:t>
                          </m:r>
                        </m:e>
                        <m:sup>
                          <m:r>
                            <a:rPr lang="en-US" b="0" i="1" smtClean="0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US" b="0" i="1" smtClean="0">
                          <a:latin typeface="Cambria Math"/>
                        </a:rPr>
                        <m:t>+</m:t>
                      </m:r>
                      <m:sSup>
                        <m:sSup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b="0" i="1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−3</m:t>
                              </m:r>
                            </m:e>
                          </m:d>
                        </m:e>
                        <m:sup>
                          <m:r>
                            <a:rPr lang="en-US" b="0" i="1" smtClean="0">
                              <a:latin typeface="Cambria Math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b="0" i="1" dirty="0" smtClean="0">
                  <a:latin typeface="Cambria Math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𝑟</m:t>
                      </m:r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radPr>
                        <m:deg/>
                        <m:e>
                          <m:r>
                            <a:rPr lang="en-US" b="0" i="1" smtClean="0">
                              <a:latin typeface="Cambria Math"/>
                            </a:rPr>
                            <m:t>18</m:t>
                          </m:r>
                        </m:e>
                      </m:rad>
                      <m:r>
                        <a:rPr lang="en-US" b="0" i="1" smtClean="0">
                          <a:latin typeface="Cambria Math"/>
                        </a:rPr>
                        <m:t>=3</m:t>
                      </m:r>
                      <m:rad>
                        <m:radPr>
                          <m:degHide m:val="on"/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radPr>
                        <m:deg/>
                        <m:e>
                          <m:r>
                            <a:rPr lang="en-US" b="0" i="1" smtClean="0">
                              <a:latin typeface="Cambria Math"/>
                            </a:rPr>
                            <m:t>2</m:t>
                          </m:r>
                        </m:e>
                      </m:rad>
                    </m:oMath>
                  </m:oMathPara>
                </a14:m>
                <a:endParaRPr lang="en-US" b="0" i="1" dirty="0" smtClean="0">
                  <a:latin typeface="Cambria Math"/>
                </a:endParaRPr>
              </a:p>
              <a:p>
                <a14:m>
                  <m:oMath xmlns:m="http://schemas.openxmlformats.org/officeDocument/2006/math">
                    <m:func>
                      <m:funcPr>
                        <m:ctrlPr>
                          <a:rPr lang="en-US" b="0" i="1" smtClean="0">
                            <a:latin typeface="Cambria Math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/>
                          </a:rPr>
                          <m:t>sin</m:t>
                        </m:r>
                      </m:fName>
                      <m:e>
                        <m:r>
                          <a:rPr lang="en-US" b="0" i="1" smtClean="0">
                            <a:latin typeface="Cambria Math"/>
                          </a:rPr>
                          <m:t>𝜃</m:t>
                        </m:r>
                      </m:e>
                    </m:func>
                    <m:r>
                      <a:rPr lang="en-US" b="0" i="1" smtClean="0">
                        <a:latin typeface="Cambria Math"/>
                      </a:rPr>
                      <m:t>=−</m:t>
                    </m:r>
                    <m:f>
                      <m:fPr>
                        <m:ctrlPr>
                          <a:rPr lang="en-US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/>
                          </a:rPr>
                          <m:t>3</m:t>
                        </m:r>
                      </m:num>
                      <m:den>
                        <m:r>
                          <a:rPr lang="en-US" b="0" i="1" smtClean="0">
                            <a:latin typeface="Cambria Math"/>
                          </a:rPr>
                          <m:t>3</m:t>
                        </m:r>
                        <m:rad>
                          <m:radPr>
                            <m:degHide m:val="on"/>
                            <m:ctrlPr>
                              <a:rPr lang="en-US" b="0" i="1" smtClean="0">
                                <a:latin typeface="Cambria Math"/>
                              </a:rPr>
                            </m:ctrlPr>
                          </m:radPr>
                          <m:deg/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2</m:t>
                            </m:r>
                          </m:e>
                        </m:rad>
                      </m:den>
                    </m:f>
                    <m:r>
                      <a:rPr lang="en-US" b="0" i="1" smtClean="0">
                        <a:latin typeface="Cambria Math"/>
                      </a:rPr>
                      <m:t>=−</m:t>
                    </m:r>
                    <m:f>
                      <m:fPr>
                        <m:ctrlPr>
                          <a:rPr lang="en-US" b="0" i="1" smtClean="0">
                            <a:latin typeface="Cambria Math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b="0" i="1" smtClean="0">
                                <a:latin typeface="Cambria Math"/>
                              </a:rPr>
                            </m:ctrlPr>
                          </m:radPr>
                          <m:deg/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2</m:t>
                            </m:r>
                          </m:e>
                        </m:rad>
                      </m:num>
                      <m:den>
                        <m:r>
                          <a:rPr lang="en-US" b="0" i="1" smtClean="0">
                            <a:latin typeface="Cambria Math"/>
                          </a:rPr>
                          <m:t>2</m:t>
                        </m:r>
                      </m:den>
                    </m:f>
                    <m:r>
                      <a:rPr lang="en-US" b="0" i="0" smtClean="0">
                        <a:latin typeface="Cambria Math"/>
                      </a:rPr>
                      <m:t>      </m:t>
                    </m:r>
                    <m:func>
                      <m:funcPr>
                        <m:ctrlPr>
                          <a:rPr lang="en-US" b="0" i="1" smtClean="0">
                            <a:latin typeface="Cambria Math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/>
                          </a:rPr>
                          <m:t>cos</m:t>
                        </m:r>
                      </m:fName>
                      <m:e>
                        <m:r>
                          <a:rPr lang="en-US" b="0" i="1" smtClean="0">
                            <a:latin typeface="Cambria Math"/>
                          </a:rPr>
                          <m:t>𝜃</m:t>
                        </m:r>
                      </m:e>
                    </m:func>
                    <m:r>
                      <a:rPr lang="en-US" b="0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/>
                          </a:rPr>
                          <m:t>3</m:t>
                        </m:r>
                      </m:num>
                      <m:den>
                        <m:r>
                          <a:rPr lang="en-US" b="0" i="1" smtClean="0">
                            <a:latin typeface="Cambria Math"/>
                          </a:rPr>
                          <m:t>3</m:t>
                        </m:r>
                        <m:rad>
                          <m:radPr>
                            <m:degHide m:val="on"/>
                            <m:ctrlPr>
                              <a:rPr lang="en-US" b="0" i="1" smtClean="0">
                                <a:latin typeface="Cambria Math"/>
                              </a:rPr>
                            </m:ctrlPr>
                          </m:radPr>
                          <m:deg/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2</m:t>
                            </m:r>
                          </m:e>
                        </m:rad>
                      </m:den>
                    </m:f>
                    <m:r>
                      <a:rPr lang="en-US" b="0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b="0" i="1" smtClean="0">
                            <a:latin typeface="Cambria Math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b="0" i="1" smtClean="0">
                                <a:latin typeface="Cambria Math"/>
                              </a:rPr>
                            </m:ctrlPr>
                          </m:radPr>
                          <m:deg/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2</m:t>
                            </m:r>
                          </m:e>
                        </m:rad>
                      </m:num>
                      <m:den>
                        <m:r>
                          <a:rPr lang="en-US" b="0" i="1" smtClean="0">
                            <a:latin typeface="Cambria Math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b="0" i="1" dirty="0" smtClean="0">
                    <a:latin typeface="Cambria Math"/>
                  </a:rPr>
                  <a:t>  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b="0" i="1" smtClean="0">
                            <a:latin typeface="Cambria Math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/>
                          </a:rPr>
                          <m:t>tan</m:t>
                        </m:r>
                      </m:fName>
                      <m:e>
                        <m:r>
                          <a:rPr lang="en-US" b="0" i="1" smtClean="0">
                            <a:latin typeface="Cambria Math"/>
                          </a:rPr>
                          <m:t>𝜃</m:t>
                        </m:r>
                      </m:e>
                    </m:func>
                    <m:r>
                      <a:rPr lang="en-US" b="0" i="1" smtClean="0">
                        <a:latin typeface="Cambria Math"/>
                      </a:rPr>
                      <m:t>=−</m:t>
                    </m:r>
                    <m:f>
                      <m:fPr>
                        <m:ctrlPr>
                          <a:rPr lang="en-US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/>
                          </a:rPr>
                          <m:t>3</m:t>
                        </m:r>
                      </m:num>
                      <m:den>
                        <m:r>
                          <a:rPr lang="en-US" b="0" i="1" smtClean="0">
                            <a:latin typeface="Cambria Math"/>
                          </a:rPr>
                          <m:t>3</m:t>
                        </m:r>
                      </m:den>
                    </m:f>
                    <m:r>
                      <a:rPr lang="en-US" b="0" i="1" smtClean="0">
                        <a:latin typeface="Cambria Math"/>
                      </a:rPr>
                      <m:t>=−1</m:t>
                    </m:r>
                  </m:oMath>
                </a14:m>
                <a:endParaRPr lang="en-US" dirty="0" smtClean="0"/>
              </a:p>
              <a:p>
                <a14:m>
                  <m:oMath xmlns:m="http://schemas.openxmlformats.org/officeDocument/2006/math">
                    <m:func>
                      <m:funcPr>
                        <m:ctrlPr>
                          <a:rPr lang="en-US" b="0" i="1" smtClean="0">
                            <a:latin typeface="Cambria Math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/>
                          </a:rPr>
                          <m:t>csc</m:t>
                        </m:r>
                      </m:fName>
                      <m:e>
                        <m:r>
                          <a:rPr lang="en-US" b="0" i="1" smtClean="0">
                            <a:latin typeface="Cambria Math"/>
                          </a:rPr>
                          <m:t>𝜃</m:t>
                        </m:r>
                      </m:e>
                    </m:func>
                    <m:r>
                      <a:rPr lang="en-US" b="0" i="1" smtClean="0">
                        <a:latin typeface="Cambria Math"/>
                      </a:rPr>
                      <m:t>=−</m:t>
                    </m:r>
                    <m:rad>
                      <m:radPr>
                        <m:degHide m:val="on"/>
                        <m:ctrlPr>
                          <a:rPr lang="en-US" b="0" i="1" smtClean="0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en-US" b="0" i="1" smtClean="0">
                            <a:latin typeface="Cambria Math"/>
                          </a:rPr>
                          <m:t>2</m:t>
                        </m:r>
                      </m:e>
                    </m:rad>
                  </m:oMath>
                </a14:m>
                <a:r>
                  <a:rPr lang="en-US" dirty="0" smtClean="0"/>
                  <a:t>              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b="0" i="1" dirty="0" smtClean="0">
                            <a:latin typeface="Cambria Math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b="0" i="0" dirty="0" smtClean="0">
                            <a:latin typeface="Cambria Math"/>
                          </a:rPr>
                          <m:t>sec</m:t>
                        </m:r>
                      </m:fName>
                      <m:e>
                        <m:r>
                          <a:rPr lang="en-US" b="0" i="1" dirty="0" smtClean="0">
                            <a:latin typeface="Cambria Math"/>
                          </a:rPr>
                          <m:t>𝜃</m:t>
                        </m:r>
                      </m:e>
                    </m:func>
                    <m:r>
                      <a:rPr lang="en-US" b="0" i="1" dirty="0" smtClean="0">
                        <a:latin typeface="Cambria Math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b="0" i="1" dirty="0" smtClean="0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en-US" b="0" i="1" dirty="0" smtClean="0">
                            <a:latin typeface="Cambria Math"/>
                          </a:rPr>
                          <m:t>2</m:t>
                        </m:r>
                      </m:e>
                    </m:rad>
                  </m:oMath>
                </a14:m>
                <a:r>
                  <a:rPr lang="en-US" dirty="0" smtClean="0"/>
                  <a:t>          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b="0" i="1" dirty="0" smtClean="0">
                            <a:latin typeface="Cambria Math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b="0" i="0" dirty="0" smtClean="0">
                            <a:latin typeface="Cambria Math"/>
                          </a:rPr>
                          <m:t>cot</m:t>
                        </m:r>
                      </m:fName>
                      <m:e>
                        <m:r>
                          <a:rPr lang="en-US" b="0" i="1" dirty="0" smtClean="0">
                            <a:latin typeface="Cambria Math"/>
                          </a:rPr>
                          <m:t>𝜃</m:t>
                        </m:r>
                      </m:e>
                    </m:func>
                    <m:r>
                      <a:rPr lang="en-US" b="0" i="1" dirty="0" smtClean="0">
                        <a:latin typeface="Cambria Math"/>
                      </a:rPr>
                      <m:t>=−1</m:t>
                    </m:r>
                  </m:oMath>
                </a14:m>
                <a:endParaRPr lang="en-US" b="0" dirty="0" smtClean="0"/>
              </a:p>
              <a:p>
                <a:endParaRPr lang="en-US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/>
                            </a:rPr>
                            <m:t>𝑟</m:t>
                          </m:r>
                        </m:e>
                        <m:sup>
                          <m:r>
                            <a:rPr lang="en-US" b="0" i="1" smtClean="0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b="0" i="1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−8</m:t>
                              </m:r>
                            </m:e>
                          </m:d>
                        </m:e>
                        <m:sup>
                          <m:r>
                            <a:rPr lang="en-US" b="0" i="1" smtClean="0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US" b="0" i="1" smtClean="0">
                          <a:latin typeface="Cambria Math"/>
                        </a:rPr>
                        <m:t>+</m:t>
                      </m:r>
                      <m:sSup>
                        <m:sSup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/>
                            </a:rPr>
                            <m:t>15</m:t>
                          </m:r>
                        </m:e>
                        <m:sup>
                          <m:r>
                            <a:rPr lang="en-US" b="0" i="1" smtClean="0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US" b="0" i="1" smtClean="0">
                          <a:latin typeface="Cambria Math"/>
                        </a:rPr>
                        <m:t>=289</m:t>
                      </m:r>
                    </m:oMath>
                  </m:oMathPara>
                </a14:m>
                <a:endParaRPr lang="en-US" b="0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𝑟</m:t>
                      </m:r>
                      <m:r>
                        <a:rPr lang="en-US" b="0" i="1" smtClean="0">
                          <a:latin typeface="Cambria Math"/>
                        </a:rPr>
                        <m:t>=17</m:t>
                      </m:r>
                    </m:oMath>
                  </m:oMathPara>
                </a14:m>
                <a:endParaRPr lang="en-US" b="0" dirty="0" smtClean="0"/>
              </a:p>
              <a:p>
                <a14:m>
                  <m:oMath xmlns:m="http://schemas.openxmlformats.org/officeDocument/2006/math">
                    <m:func>
                      <m:funcPr>
                        <m:ctrlPr>
                          <a:rPr lang="en-US" b="0" i="1" smtClean="0">
                            <a:latin typeface="Cambria Math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/>
                          </a:rPr>
                          <m:t>sin</m:t>
                        </m:r>
                      </m:fName>
                      <m:e>
                        <m:r>
                          <a:rPr lang="en-US" b="0" i="1" smtClean="0">
                            <a:latin typeface="Cambria Math"/>
                          </a:rPr>
                          <m:t>𝜃</m:t>
                        </m:r>
                      </m:e>
                    </m:func>
                    <m:r>
                      <a:rPr lang="en-US" b="0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/>
                          </a:rPr>
                          <m:t>15</m:t>
                        </m:r>
                      </m:num>
                      <m:den>
                        <m:r>
                          <a:rPr lang="en-US" b="0" i="1" smtClean="0">
                            <a:latin typeface="Cambria Math"/>
                          </a:rPr>
                          <m:t>17</m:t>
                        </m:r>
                      </m:den>
                    </m:f>
                  </m:oMath>
                </a14:m>
                <a:r>
                  <a:rPr lang="en-US" dirty="0" smtClean="0"/>
                  <a:t>	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b="0" i="1" smtClean="0">
                            <a:latin typeface="Cambria Math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/>
                          </a:rPr>
                          <m:t>cos</m:t>
                        </m:r>
                      </m:fName>
                      <m:e>
                        <m:r>
                          <a:rPr lang="en-US" b="0" i="1" smtClean="0">
                            <a:latin typeface="Cambria Math"/>
                          </a:rPr>
                          <m:t>𝜃</m:t>
                        </m:r>
                      </m:e>
                    </m:func>
                    <m:r>
                      <a:rPr lang="en-US" b="0" i="1" smtClean="0">
                        <a:latin typeface="Cambria Math"/>
                      </a:rPr>
                      <m:t>=−</m:t>
                    </m:r>
                    <m:f>
                      <m:fPr>
                        <m:ctrlPr>
                          <a:rPr lang="en-US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/>
                          </a:rPr>
                          <m:t>8</m:t>
                        </m:r>
                      </m:num>
                      <m:den>
                        <m:r>
                          <a:rPr lang="en-US" b="0" i="1" smtClean="0">
                            <a:latin typeface="Cambria Math"/>
                          </a:rPr>
                          <m:t>17</m:t>
                        </m:r>
                      </m:den>
                    </m:f>
                  </m:oMath>
                </a14:m>
                <a:r>
                  <a:rPr lang="en-US" dirty="0" smtClean="0"/>
                  <a:t>	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b="0" i="1" smtClean="0">
                            <a:latin typeface="Cambria Math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/>
                          </a:rPr>
                          <m:t>tan</m:t>
                        </m:r>
                      </m:fName>
                      <m:e>
                        <m:r>
                          <a:rPr lang="en-US" b="0" i="1" smtClean="0">
                            <a:latin typeface="Cambria Math"/>
                          </a:rPr>
                          <m:t>𝜃</m:t>
                        </m:r>
                      </m:e>
                    </m:func>
                    <m:r>
                      <a:rPr lang="en-US" b="0" i="1" smtClean="0">
                        <a:latin typeface="Cambria Math"/>
                      </a:rPr>
                      <m:t>=−</m:t>
                    </m:r>
                    <m:f>
                      <m:fPr>
                        <m:ctrlPr>
                          <a:rPr lang="en-US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/>
                          </a:rPr>
                          <m:t>15</m:t>
                        </m:r>
                      </m:num>
                      <m:den>
                        <m:r>
                          <a:rPr lang="en-US" b="0" i="1" smtClean="0">
                            <a:latin typeface="Cambria Math"/>
                          </a:rPr>
                          <m:t>8</m:t>
                        </m:r>
                      </m:den>
                    </m:f>
                  </m:oMath>
                </a14:m>
                <a:endParaRPr lang="en-US" b="0" dirty="0" smtClean="0"/>
              </a:p>
              <a:p>
                <a14:m>
                  <m:oMath xmlns:m="http://schemas.openxmlformats.org/officeDocument/2006/math">
                    <m:func>
                      <m:funcPr>
                        <m:ctrlPr>
                          <a:rPr lang="en-US" b="0" i="1" smtClean="0">
                            <a:latin typeface="Cambria Math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/>
                          </a:rPr>
                          <m:t>csc</m:t>
                        </m:r>
                      </m:fName>
                      <m:e>
                        <m:r>
                          <a:rPr lang="en-US" b="0" i="1" smtClean="0">
                            <a:latin typeface="Cambria Math"/>
                          </a:rPr>
                          <m:t>𝜃</m:t>
                        </m:r>
                      </m:e>
                    </m:func>
                    <m:r>
                      <a:rPr lang="en-US" b="0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/>
                          </a:rPr>
                          <m:t>17</m:t>
                        </m:r>
                      </m:num>
                      <m:den>
                        <m:r>
                          <a:rPr lang="en-US" b="0" i="1" smtClean="0">
                            <a:latin typeface="Cambria Math"/>
                          </a:rPr>
                          <m:t>15</m:t>
                        </m:r>
                      </m:den>
                    </m:f>
                  </m:oMath>
                </a14:m>
                <a:r>
                  <a:rPr lang="en-US" dirty="0" smtClean="0"/>
                  <a:t>	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b="0" i="1" smtClean="0">
                            <a:latin typeface="Cambria Math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/>
                          </a:rPr>
                          <m:t>sec</m:t>
                        </m:r>
                      </m:fName>
                      <m:e>
                        <m:r>
                          <a:rPr lang="en-US" b="0" i="1" smtClean="0">
                            <a:latin typeface="Cambria Math"/>
                          </a:rPr>
                          <m:t>𝜃</m:t>
                        </m:r>
                      </m:e>
                    </m:func>
                    <m:r>
                      <a:rPr lang="en-US" b="0" i="1" smtClean="0">
                        <a:latin typeface="Cambria Math"/>
                      </a:rPr>
                      <m:t>=−</m:t>
                    </m:r>
                    <m:f>
                      <m:fPr>
                        <m:ctrlPr>
                          <a:rPr lang="en-US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/>
                          </a:rPr>
                          <m:t>17</m:t>
                        </m:r>
                      </m:num>
                      <m:den>
                        <m:r>
                          <a:rPr lang="en-US" b="0" i="1" smtClean="0">
                            <a:latin typeface="Cambria Math"/>
                          </a:rPr>
                          <m:t>8</m:t>
                        </m:r>
                      </m:den>
                    </m:f>
                  </m:oMath>
                </a14:m>
                <a:r>
                  <a:rPr lang="en-US" dirty="0" smtClean="0"/>
                  <a:t>	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b="0" i="1" smtClean="0">
                            <a:latin typeface="Cambria Math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/>
                          </a:rPr>
                          <m:t>cot</m:t>
                        </m:r>
                      </m:fName>
                      <m:e>
                        <m:r>
                          <a:rPr lang="en-US" b="0" i="1" smtClean="0">
                            <a:latin typeface="Cambria Math"/>
                          </a:rPr>
                          <m:t>𝜃</m:t>
                        </m:r>
                      </m:e>
                    </m:func>
                    <m:r>
                      <a:rPr lang="en-US" b="0" i="1" smtClean="0">
                        <a:latin typeface="Cambria Math"/>
                      </a:rPr>
                      <m:t>=−</m:t>
                    </m:r>
                    <m:f>
                      <m:fPr>
                        <m:ctrlPr>
                          <a:rPr lang="en-US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/>
                          </a:rPr>
                          <m:t>8</m:t>
                        </m:r>
                      </m:num>
                      <m:den>
                        <m:r>
                          <a:rPr lang="en-US" b="0" i="1" smtClean="0">
                            <a:latin typeface="Cambria Math"/>
                          </a:rPr>
                          <m:t>15</m:t>
                        </m:r>
                      </m:den>
                    </m:f>
                  </m:oMath>
                </a14:m>
                <a:endParaRPr lang="en-US" dirty="0" smtClean="0"/>
              </a:p>
              <a:p>
                <a:endParaRPr lang="en-US" dirty="0" smtClean="0"/>
              </a:p>
              <a:p>
                <a14:m>
                  <m:oMath xmlns:m="http://schemas.openxmlformats.org/officeDocument/2006/math">
                    <m:func>
                      <m:funcPr>
                        <m:ctrlPr>
                          <a:rPr lang="en-US" b="0" i="1" smtClean="0">
                            <a:latin typeface="Cambria Math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/>
                          </a:rPr>
                          <m:t>sin</m:t>
                        </m:r>
                      </m:fName>
                      <m:e>
                        <m:r>
                          <a:rPr lang="en-US" b="0" i="1" smtClean="0">
                            <a:latin typeface="Cambria Math"/>
                          </a:rPr>
                          <m:t>𝜃</m:t>
                        </m:r>
                      </m:e>
                    </m:func>
                    <m:r>
                      <a:rPr lang="en-US" b="0" i="1" smtClean="0">
                        <a:latin typeface="Cambria Math"/>
                      </a:rPr>
                      <m:t>=0</m:t>
                    </m:r>
                  </m:oMath>
                </a14:m>
                <a:r>
                  <a:rPr lang="en-US" dirty="0" smtClean="0"/>
                  <a:t>	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b="0" i="1" smtClean="0">
                            <a:latin typeface="Cambria Math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/>
                          </a:rPr>
                          <m:t>cos</m:t>
                        </m:r>
                      </m:fName>
                      <m:e>
                        <m:r>
                          <a:rPr lang="en-US" b="0" i="1" smtClean="0">
                            <a:latin typeface="Cambria Math"/>
                          </a:rPr>
                          <m:t>𝜃</m:t>
                        </m:r>
                      </m:e>
                    </m:func>
                    <m:r>
                      <a:rPr lang="en-US" b="0" i="1" smtClean="0">
                        <a:latin typeface="Cambria Math"/>
                      </a:rPr>
                      <m:t>=−1</m:t>
                    </m:r>
                  </m:oMath>
                </a14:m>
                <a:r>
                  <a:rPr lang="en-US" dirty="0" smtClean="0"/>
                  <a:t>	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b="0" i="1" smtClean="0">
                            <a:latin typeface="Cambria Math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/>
                          </a:rPr>
                          <m:t>tan</m:t>
                        </m:r>
                      </m:fName>
                      <m:e>
                        <m:r>
                          <a:rPr lang="en-US" b="0" i="1" smtClean="0">
                            <a:latin typeface="Cambria Math"/>
                          </a:rPr>
                          <m:t>𝜃</m:t>
                        </m:r>
                      </m:e>
                    </m:func>
                    <m:r>
                      <a:rPr lang="en-US" b="0" i="1" smtClean="0">
                        <a:latin typeface="Cambria Math"/>
                      </a:rPr>
                      <m:t>=0</m:t>
                    </m:r>
                  </m:oMath>
                </a14:m>
                <a:endParaRPr lang="en-US" b="0" dirty="0" smtClean="0"/>
              </a:p>
              <a:p>
                <a14:m>
                  <m:oMath xmlns:m="http://schemas.openxmlformats.org/officeDocument/2006/math">
                    <m:func>
                      <m:funcPr>
                        <m:ctrlPr>
                          <a:rPr lang="en-US" b="0" i="1" smtClean="0">
                            <a:latin typeface="Cambria Math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/>
                          </a:rPr>
                          <m:t>csc</m:t>
                        </m:r>
                      </m:fName>
                      <m:e>
                        <m:r>
                          <a:rPr lang="en-US" b="0" i="1" smtClean="0">
                            <a:latin typeface="Cambria Math"/>
                          </a:rPr>
                          <m:t>𝜃</m:t>
                        </m:r>
                      </m:e>
                    </m:func>
                    <m:r>
                      <a:rPr lang="en-US" b="0" i="1" smtClean="0">
                        <a:latin typeface="Cambria Math"/>
                      </a:rPr>
                      <m:t>=</m:t>
                    </m:r>
                    <m:r>
                      <a:rPr lang="en-US" b="0" i="1" smtClean="0">
                        <a:latin typeface="Cambria Math"/>
                      </a:rPr>
                      <m:t>𝑢𝑛𝑑</m:t>
                    </m:r>
                  </m:oMath>
                </a14:m>
                <a:r>
                  <a:rPr lang="en-US" dirty="0" smtClean="0"/>
                  <a:t>	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b="0" i="1" smtClean="0">
                            <a:latin typeface="Cambria Math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/>
                          </a:rPr>
                          <m:t>sec</m:t>
                        </m:r>
                      </m:fName>
                      <m:e>
                        <m:r>
                          <a:rPr lang="en-US" b="0" i="1" smtClean="0">
                            <a:latin typeface="Cambria Math"/>
                          </a:rPr>
                          <m:t>𝜃</m:t>
                        </m:r>
                      </m:e>
                    </m:func>
                    <m:r>
                      <a:rPr lang="en-US" b="0" i="1" smtClean="0">
                        <a:latin typeface="Cambria Math"/>
                      </a:rPr>
                      <m:t>=−1</m:t>
                    </m:r>
                  </m:oMath>
                </a14:m>
                <a:r>
                  <a:rPr lang="en-US" dirty="0" smtClean="0"/>
                  <a:t>	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b="0" i="1" smtClean="0">
                            <a:latin typeface="Cambria Math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/>
                          </a:rPr>
                          <m:t>cot</m:t>
                        </m:r>
                      </m:fName>
                      <m:e>
                        <m:r>
                          <a:rPr lang="en-US" b="0" i="1" smtClean="0">
                            <a:latin typeface="Cambria Math"/>
                          </a:rPr>
                          <m:t>𝜃</m:t>
                        </m:r>
                      </m:e>
                    </m:func>
                    <m:r>
                      <a:rPr lang="en-US" b="0" i="1" smtClean="0">
                        <a:latin typeface="Cambria Math"/>
                      </a:rPr>
                      <m:t>=</m:t>
                    </m:r>
                    <m:r>
                      <a:rPr lang="en-US" b="0" i="1" smtClean="0">
                        <a:latin typeface="Cambria Math"/>
                      </a:rPr>
                      <m:t>𝑢𝑛𝑑</m:t>
                    </m:r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r>
                  <a:rPr lang="en-US" b="0" i="0" smtClean="0">
                    <a:latin typeface="Cambria Math"/>
                  </a:rPr>
                  <a:t>𝑟^2=𝑥^2+𝑦^2=3^2+(−3)^2</a:t>
                </a:r>
                <a:endParaRPr lang="en-US" b="0" i="1" dirty="0" smtClean="0">
                  <a:latin typeface="Cambria Math"/>
                </a:endParaRPr>
              </a:p>
              <a:p>
                <a:r>
                  <a:rPr lang="en-US" b="0" i="0" smtClean="0">
                    <a:latin typeface="Cambria Math"/>
                  </a:rPr>
                  <a:t>𝑟=√18=3√2</a:t>
                </a:r>
                <a:endParaRPr lang="en-US" b="0" i="1" dirty="0" smtClean="0">
                  <a:latin typeface="Cambria Math"/>
                </a:endParaRPr>
              </a:p>
              <a:p>
                <a:r>
                  <a:rPr lang="en-US" b="0" i="0" smtClean="0">
                    <a:latin typeface="Cambria Math"/>
                  </a:rPr>
                  <a:t>sin⁡𝜃=−3/(3√2)=−√2/2        cos⁡𝜃=3/(3√2)=√2/2</a:t>
                </a:r>
                <a:r>
                  <a:rPr lang="en-US" b="0" i="1" dirty="0" smtClean="0">
                    <a:latin typeface="Cambria Math"/>
                  </a:rPr>
                  <a:t>   </a:t>
                </a:r>
                <a:r>
                  <a:rPr lang="en-US" b="0" i="0" smtClean="0">
                    <a:latin typeface="Cambria Math"/>
                  </a:rPr>
                  <a:t>tan⁡𝜃=−3/3=−1</a:t>
                </a:r>
                <a:endParaRPr lang="en-US" dirty="0" smtClean="0"/>
              </a:p>
              <a:p>
                <a:r>
                  <a:rPr lang="en-US" b="0" i="0" smtClean="0">
                    <a:latin typeface="Cambria Math"/>
                  </a:rPr>
                  <a:t>csc⁡𝜃=−√2</a:t>
                </a:r>
                <a:r>
                  <a:rPr lang="en-US" dirty="0" smtClean="0"/>
                  <a:t>               </a:t>
                </a:r>
                <a:r>
                  <a:rPr lang="en-US" b="0" i="0" dirty="0" smtClean="0">
                    <a:latin typeface="Cambria Math"/>
                  </a:rPr>
                  <a:t>sec⁡𝜃=√2</a:t>
                </a:r>
                <a:r>
                  <a:rPr lang="en-US" dirty="0" smtClean="0"/>
                  <a:t>           </a:t>
                </a:r>
                <a:r>
                  <a:rPr lang="en-US" b="0" i="0" dirty="0" smtClean="0">
                    <a:latin typeface="Cambria Math"/>
                  </a:rPr>
                  <a:t>cot⁡𝜃=−1</a:t>
                </a:r>
                <a:endParaRPr lang="en-US" b="0" dirty="0" smtClean="0"/>
              </a:p>
              <a:p>
                <a:endParaRPr lang="en-US" dirty="0" smtClean="0"/>
              </a:p>
              <a:p>
                <a:r>
                  <a:rPr lang="en-US" b="0" i="0" smtClean="0">
                    <a:latin typeface="Cambria Math"/>
                  </a:rPr>
                  <a:t>𝑟^2=(−8)^2+〖15〗^2=289</a:t>
                </a:r>
                <a:endParaRPr lang="en-US" b="0" dirty="0" smtClean="0"/>
              </a:p>
              <a:p>
                <a:r>
                  <a:rPr lang="en-US" b="0" i="0" smtClean="0">
                    <a:latin typeface="Cambria Math"/>
                  </a:rPr>
                  <a:t>𝑟=17</a:t>
                </a:r>
                <a:endParaRPr lang="en-US" b="0" dirty="0" smtClean="0"/>
              </a:p>
              <a:p>
                <a:r>
                  <a:rPr lang="en-US" b="0" i="0" smtClean="0">
                    <a:latin typeface="Cambria Math"/>
                  </a:rPr>
                  <a:t>sin⁡𝜃=15/17</a:t>
                </a:r>
                <a:r>
                  <a:rPr lang="en-US" dirty="0" smtClean="0"/>
                  <a:t>	</a:t>
                </a:r>
                <a:r>
                  <a:rPr lang="en-US" b="0" i="0" smtClean="0">
                    <a:latin typeface="Cambria Math"/>
                  </a:rPr>
                  <a:t>cos⁡𝜃=−8/17</a:t>
                </a:r>
                <a:r>
                  <a:rPr lang="en-US" dirty="0" smtClean="0"/>
                  <a:t>	</a:t>
                </a:r>
                <a:r>
                  <a:rPr lang="en-US" b="0" i="0" smtClean="0">
                    <a:latin typeface="Cambria Math"/>
                  </a:rPr>
                  <a:t>tan⁡𝜃=−15/8</a:t>
                </a:r>
                <a:endParaRPr lang="en-US" b="0" dirty="0" smtClean="0"/>
              </a:p>
              <a:p>
                <a:r>
                  <a:rPr lang="en-US" b="0" i="0" smtClean="0">
                    <a:latin typeface="Cambria Math"/>
                  </a:rPr>
                  <a:t>csc⁡𝜃=17/15</a:t>
                </a:r>
                <a:r>
                  <a:rPr lang="en-US" dirty="0" smtClean="0"/>
                  <a:t>	</a:t>
                </a:r>
                <a:r>
                  <a:rPr lang="en-US" b="0" i="0" smtClean="0">
                    <a:latin typeface="Cambria Math"/>
                  </a:rPr>
                  <a:t>sec⁡𝜃=−17/8</a:t>
                </a:r>
                <a:r>
                  <a:rPr lang="en-US" dirty="0" smtClean="0"/>
                  <a:t>	</a:t>
                </a:r>
                <a:r>
                  <a:rPr lang="en-US" b="0" i="0" smtClean="0">
                    <a:latin typeface="Cambria Math"/>
                  </a:rPr>
                  <a:t>cot⁡𝜃=−8/15</a:t>
                </a:r>
                <a:endParaRPr lang="en-US" dirty="0" smtClean="0"/>
              </a:p>
              <a:p>
                <a:endParaRPr lang="en-US" dirty="0" smtClean="0"/>
              </a:p>
              <a:p>
                <a:r>
                  <a:rPr lang="en-US" b="0" i="0" smtClean="0">
                    <a:latin typeface="Cambria Math"/>
                  </a:rPr>
                  <a:t>sin⁡𝜃=0</a:t>
                </a:r>
                <a:r>
                  <a:rPr lang="en-US" dirty="0" smtClean="0"/>
                  <a:t>	</a:t>
                </a:r>
                <a:r>
                  <a:rPr lang="en-US" b="0" i="0" smtClean="0">
                    <a:latin typeface="Cambria Math"/>
                  </a:rPr>
                  <a:t>cos⁡𝜃=−1</a:t>
                </a:r>
                <a:r>
                  <a:rPr lang="en-US" dirty="0" smtClean="0"/>
                  <a:t>	</a:t>
                </a:r>
                <a:r>
                  <a:rPr lang="en-US" b="0" i="0" smtClean="0">
                    <a:latin typeface="Cambria Math"/>
                  </a:rPr>
                  <a:t>tan⁡𝜃=0</a:t>
                </a:r>
                <a:endParaRPr lang="en-US" b="0" dirty="0" smtClean="0"/>
              </a:p>
              <a:p>
                <a:r>
                  <a:rPr lang="en-US" b="0" i="0" smtClean="0">
                    <a:latin typeface="Cambria Math"/>
                  </a:rPr>
                  <a:t>csc⁡𝜃=𝑢𝑛𝑑</a:t>
                </a:r>
                <a:r>
                  <a:rPr lang="en-US" dirty="0" smtClean="0"/>
                  <a:t>	</a:t>
                </a:r>
                <a:r>
                  <a:rPr lang="en-US" b="0" i="0" smtClean="0">
                    <a:latin typeface="Cambria Math"/>
                  </a:rPr>
                  <a:t>sec⁡𝜃=−1</a:t>
                </a:r>
                <a:r>
                  <a:rPr lang="en-US" dirty="0" smtClean="0"/>
                  <a:t>	</a:t>
                </a:r>
                <a:r>
                  <a:rPr lang="en-US" b="0" i="0" smtClean="0">
                    <a:latin typeface="Cambria Math"/>
                  </a:rPr>
                  <a:t>cot⁡𝜃=𝑢𝑛𝑑</a:t>
                </a:r>
                <a:endParaRPr lang="en-US" dirty="0"/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D4B360-156B-43D2-8960-6001577024C5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956654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/>
                            </a:rPr>
                            <m:t>𝑟</m:t>
                          </m:r>
                        </m:e>
                        <m:sup>
                          <m:r>
                            <a:rPr lang="en-US" b="0" i="1" smtClean="0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/>
                            </a:rPr>
                            <m:t>𝑥</m:t>
                          </m:r>
                        </m:e>
                        <m:sup>
                          <m:r>
                            <a:rPr lang="en-US" b="0" i="1" smtClean="0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US" b="0" i="1" smtClean="0">
                          <a:latin typeface="Cambria Math"/>
                        </a:rPr>
                        <m:t>+</m:t>
                      </m:r>
                      <m:sSup>
                        <m:sSup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/>
                            </a:rPr>
                            <m:t>𝑦</m:t>
                          </m:r>
                        </m:e>
                        <m:sup>
                          <m:r>
                            <a:rPr lang="en-US" b="0" i="1" smtClean="0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/>
                            </a:rPr>
                            <m:t>3</m:t>
                          </m:r>
                        </m:e>
                        <m:sup>
                          <m:r>
                            <a:rPr lang="en-US" b="0" i="1" smtClean="0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US" b="0" i="1" smtClean="0">
                          <a:latin typeface="Cambria Math"/>
                        </a:rPr>
                        <m:t>+</m:t>
                      </m:r>
                      <m:sSup>
                        <m:sSup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b="0" i="1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−3</m:t>
                              </m:r>
                            </m:e>
                          </m:d>
                        </m:e>
                        <m:sup>
                          <m:r>
                            <a:rPr lang="en-US" b="0" i="1" smtClean="0">
                              <a:latin typeface="Cambria Math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b="0" i="1" dirty="0" smtClean="0">
                  <a:latin typeface="Cambria Math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𝑟</m:t>
                      </m:r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radPr>
                        <m:deg/>
                        <m:e>
                          <m:r>
                            <a:rPr lang="en-US" b="0" i="1" smtClean="0">
                              <a:latin typeface="Cambria Math"/>
                            </a:rPr>
                            <m:t>18</m:t>
                          </m:r>
                        </m:e>
                      </m:rad>
                      <m:r>
                        <a:rPr lang="en-US" b="0" i="1" smtClean="0">
                          <a:latin typeface="Cambria Math"/>
                        </a:rPr>
                        <m:t>=3</m:t>
                      </m:r>
                      <m:rad>
                        <m:radPr>
                          <m:degHide m:val="on"/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radPr>
                        <m:deg/>
                        <m:e>
                          <m:r>
                            <a:rPr lang="en-US" b="0" i="1" smtClean="0">
                              <a:latin typeface="Cambria Math"/>
                            </a:rPr>
                            <m:t>2</m:t>
                          </m:r>
                        </m:e>
                      </m:rad>
                    </m:oMath>
                  </m:oMathPara>
                </a14:m>
                <a:endParaRPr lang="en-US" b="0" i="1" dirty="0" smtClean="0">
                  <a:latin typeface="Cambria Math"/>
                </a:endParaRPr>
              </a:p>
              <a:p>
                <a14:m>
                  <m:oMath xmlns:m="http://schemas.openxmlformats.org/officeDocument/2006/math">
                    <m:func>
                      <m:funcPr>
                        <m:ctrlPr>
                          <a:rPr lang="en-US" b="0" i="1" smtClean="0">
                            <a:latin typeface="Cambria Math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/>
                          </a:rPr>
                          <m:t>sin</m:t>
                        </m:r>
                      </m:fName>
                      <m:e>
                        <m:r>
                          <a:rPr lang="en-US" b="0" i="1" smtClean="0">
                            <a:latin typeface="Cambria Math"/>
                          </a:rPr>
                          <m:t>𝜃</m:t>
                        </m:r>
                      </m:e>
                    </m:func>
                    <m:r>
                      <a:rPr lang="en-US" b="0" i="1" smtClean="0">
                        <a:latin typeface="Cambria Math"/>
                      </a:rPr>
                      <m:t>=−</m:t>
                    </m:r>
                    <m:f>
                      <m:fPr>
                        <m:ctrlPr>
                          <a:rPr lang="en-US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/>
                          </a:rPr>
                          <m:t>3</m:t>
                        </m:r>
                      </m:num>
                      <m:den>
                        <m:r>
                          <a:rPr lang="en-US" b="0" i="1" smtClean="0">
                            <a:latin typeface="Cambria Math"/>
                          </a:rPr>
                          <m:t>3</m:t>
                        </m:r>
                        <m:rad>
                          <m:radPr>
                            <m:degHide m:val="on"/>
                            <m:ctrlPr>
                              <a:rPr lang="en-US" b="0" i="1" smtClean="0">
                                <a:latin typeface="Cambria Math"/>
                              </a:rPr>
                            </m:ctrlPr>
                          </m:radPr>
                          <m:deg/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2</m:t>
                            </m:r>
                          </m:e>
                        </m:rad>
                      </m:den>
                    </m:f>
                    <m:r>
                      <a:rPr lang="en-US" b="0" i="1" smtClean="0">
                        <a:latin typeface="Cambria Math"/>
                      </a:rPr>
                      <m:t>=−</m:t>
                    </m:r>
                    <m:f>
                      <m:fPr>
                        <m:ctrlPr>
                          <a:rPr lang="en-US" b="0" i="1" smtClean="0">
                            <a:latin typeface="Cambria Math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b="0" i="1" smtClean="0">
                                <a:latin typeface="Cambria Math"/>
                              </a:rPr>
                            </m:ctrlPr>
                          </m:radPr>
                          <m:deg/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2</m:t>
                            </m:r>
                          </m:e>
                        </m:rad>
                      </m:num>
                      <m:den>
                        <m:r>
                          <a:rPr lang="en-US" b="0" i="1" smtClean="0">
                            <a:latin typeface="Cambria Math"/>
                          </a:rPr>
                          <m:t>2</m:t>
                        </m:r>
                      </m:den>
                    </m:f>
                    <m:r>
                      <a:rPr lang="en-US" b="0" i="0" smtClean="0">
                        <a:latin typeface="Cambria Math"/>
                      </a:rPr>
                      <m:t>      </m:t>
                    </m:r>
                    <m:func>
                      <m:funcPr>
                        <m:ctrlPr>
                          <a:rPr lang="en-US" b="0" i="1" smtClean="0">
                            <a:latin typeface="Cambria Math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/>
                          </a:rPr>
                          <m:t>cos</m:t>
                        </m:r>
                      </m:fName>
                      <m:e>
                        <m:r>
                          <a:rPr lang="en-US" b="0" i="1" smtClean="0">
                            <a:latin typeface="Cambria Math"/>
                          </a:rPr>
                          <m:t>𝜃</m:t>
                        </m:r>
                      </m:e>
                    </m:func>
                    <m:r>
                      <a:rPr lang="en-US" b="0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/>
                          </a:rPr>
                          <m:t>3</m:t>
                        </m:r>
                      </m:num>
                      <m:den>
                        <m:r>
                          <a:rPr lang="en-US" b="0" i="1" smtClean="0">
                            <a:latin typeface="Cambria Math"/>
                          </a:rPr>
                          <m:t>3</m:t>
                        </m:r>
                        <m:rad>
                          <m:radPr>
                            <m:degHide m:val="on"/>
                            <m:ctrlPr>
                              <a:rPr lang="en-US" b="0" i="1" smtClean="0">
                                <a:latin typeface="Cambria Math"/>
                              </a:rPr>
                            </m:ctrlPr>
                          </m:radPr>
                          <m:deg/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2</m:t>
                            </m:r>
                          </m:e>
                        </m:rad>
                      </m:den>
                    </m:f>
                    <m:r>
                      <a:rPr lang="en-US" b="0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b="0" i="1" smtClean="0">
                            <a:latin typeface="Cambria Math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b="0" i="1" smtClean="0">
                                <a:latin typeface="Cambria Math"/>
                              </a:rPr>
                            </m:ctrlPr>
                          </m:radPr>
                          <m:deg/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2</m:t>
                            </m:r>
                          </m:e>
                        </m:rad>
                      </m:num>
                      <m:den>
                        <m:r>
                          <a:rPr lang="en-US" b="0" i="1" smtClean="0">
                            <a:latin typeface="Cambria Math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b="0" i="1" dirty="0" smtClean="0">
                    <a:latin typeface="Cambria Math"/>
                  </a:rPr>
                  <a:t>  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b="0" i="1" smtClean="0">
                            <a:latin typeface="Cambria Math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/>
                          </a:rPr>
                          <m:t>tan</m:t>
                        </m:r>
                      </m:fName>
                      <m:e>
                        <m:r>
                          <a:rPr lang="en-US" b="0" i="1" smtClean="0">
                            <a:latin typeface="Cambria Math"/>
                          </a:rPr>
                          <m:t>𝜃</m:t>
                        </m:r>
                      </m:e>
                    </m:func>
                    <m:r>
                      <a:rPr lang="en-US" b="0" i="1" smtClean="0">
                        <a:latin typeface="Cambria Math"/>
                      </a:rPr>
                      <m:t>=−</m:t>
                    </m:r>
                    <m:f>
                      <m:fPr>
                        <m:ctrlPr>
                          <a:rPr lang="en-US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/>
                          </a:rPr>
                          <m:t>3</m:t>
                        </m:r>
                      </m:num>
                      <m:den>
                        <m:r>
                          <a:rPr lang="en-US" b="0" i="1" smtClean="0">
                            <a:latin typeface="Cambria Math"/>
                          </a:rPr>
                          <m:t>3</m:t>
                        </m:r>
                      </m:den>
                    </m:f>
                    <m:r>
                      <a:rPr lang="en-US" b="0" i="1" smtClean="0">
                        <a:latin typeface="Cambria Math"/>
                      </a:rPr>
                      <m:t>=−1</m:t>
                    </m:r>
                  </m:oMath>
                </a14:m>
                <a:endParaRPr lang="en-US" dirty="0" smtClean="0"/>
              </a:p>
              <a:p>
                <a14:m>
                  <m:oMath xmlns:m="http://schemas.openxmlformats.org/officeDocument/2006/math">
                    <m:func>
                      <m:funcPr>
                        <m:ctrlPr>
                          <a:rPr lang="en-US" b="0" i="1" smtClean="0">
                            <a:latin typeface="Cambria Math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/>
                          </a:rPr>
                          <m:t>csc</m:t>
                        </m:r>
                      </m:fName>
                      <m:e>
                        <m:r>
                          <a:rPr lang="en-US" b="0" i="1" smtClean="0">
                            <a:latin typeface="Cambria Math"/>
                          </a:rPr>
                          <m:t>𝜃</m:t>
                        </m:r>
                      </m:e>
                    </m:func>
                    <m:r>
                      <a:rPr lang="en-US" b="0" i="1" smtClean="0">
                        <a:latin typeface="Cambria Math"/>
                      </a:rPr>
                      <m:t>=−</m:t>
                    </m:r>
                    <m:rad>
                      <m:radPr>
                        <m:degHide m:val="on"/>
                        <m:ctrlPr>
                          <a:rPr lang="en-US" b="0" i="1" smtClean="0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en-US" b="0" i="1" smtClean="0">
                            <a:latin typeface="Cambria Math"/>
                          </a:rPr>
                          <m:t>2</m:t>
                        </m:r>
                      </m:e>
                    </m:rad>
                  </m:oMath>
                </a14:m>
                <a:r>
                  <a:rPr lang="en-US" dirty="0" smtClean="0"/>
                  <a:t>              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b="0" i="1" dirty="0" smtClean="0">
                            <a:latin typeface="Cambria Math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b="0" i="0" dirty="0" smtClean="0">
                            <a:latin typeface="Cambria Math"/>
                          </a:rPr>
                          <m:t>sec</m:t>
                        </m:r>
                      </m:fName>
                      <m:e>
                        <m:r>
                          <a:rPr lang="en-US" b="0" i="1" dirty="0" smtClean="0">
                            <a:latin typeface="Cambria Math"/>
                          </a:rPr>
                          <m:t>𝜃</m:t>
                        </m:r>
                      </m:e>
                    </m:func>
                    <m:r>
                      <a:rPr lang="en-US" b="0" i="1" dirty="0" smtClean="0">
                        <a:latin typeface="Cambria Math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b="0" i="1" dirty="0" smtClean="0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en-US" b="0" i="1" dirty="0" smtClean="0">
                            <a:latin typeface="Cambria Math"/>
                          </a:rPr>
                          <m:t>2</m:t>
                        </m:r>
                      </m:e>
                    </m:rad>
                  </m:oMath>
                </a14:m>
                <a:r>
                  <a:rPr lang="en-US" dirty="0" smtClean="0"/>
                  <a:t>          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b="0" i="1" dirty="0" smtClean="0">
                            <a:latin typeface="Cambria Math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b="0" i="0" dirty="0" smtClean="0">
                            <a:latin typeface="Cambria Math"/>
                          </a:rPr>
                          <m:t>cot</m:t>
                        </m:r>
                      </m:fName>
                      <m:e>
                        <m:r>
                          <a:rPr lang="en-US" b="0" i="1" dirty="0" smtClean="0">
                            <a:latin typeface="Cambria Math"/>
                          </a:rPr>
                          <m:t>𝜃</m:t>
                        </m:r>
                      </m:e>
                    </m:func>
                    <m:r>
                      <a:rPr lang="en-US" b="0" i="1" dirty="0" smtClean="0">
                        <a:latin typeface="Cambria Math"/>
                      </a:rPr>
                      <m:t>=−1</m:t>
                    </m:r>
                  </m:oMath>
                </a14:m>
                <a:endParaRPr lang="en-US" b="0" dirty="0" smtClean="0"/>
              </a:p>
              <a:p>
                <a:endParaRPr lang="en-US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/>
                            </a:rPr>
                            <m:t>𝑟</m:t>
                          </m:r>
                        </m:e>
                        <m:sup>
                          <m:r>
                            <a:rPr lang="en-US" b="0" i="1" smtClean="0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b="0" i="1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−8</m:t>
                              </m:r>
                            </m:e>
                          </m:d>
                        </m:e>
                        <m:sup>
                          <m:r>
                            <a:rPr lang="en-US" b="0" i="1" smtClean="0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US" b="0" i="1" smtClean="0">
                          <a:latin typeface="Cambria Math"/>
                        </a:rPr>
                        <m:t>+</m:t>
                      </m:r>
                      <m:sSup>
                        <m:sSup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/>
                            </a:rPr>
                            <m:t>15</m:t>
                          </m:r>
                        </m:e>
                        <m:sup>
                          <m:r>
                            <a:rPr lang="en-US" b="0" i="1" smtClean="0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US" b="0" i="1" smtClean="0">
                          <a:latin typeface="Cambria Math"/>
                        </a:rPr>
                        <m:t>=289</m:t>
                      </m:r>
                    </m:oMath>
                  </m:oMathPara>
                </a14:m>
                <a:endParaRPr lang="en-US" b="0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𝑟</m:t>
                      </m:r>
                      <m:r>
                        <a:rPr lang="en-US" b="0" i="1" smtClean="0">
                          <a:latin typeface="Cambria Math"/>
                        </a:rPr>
                        <m:t>=17</m:t>
                      </m:r>
                    </m:oMath>
                  </m:oMathPara>
                </a14:m>
                <a:endParaRPr lang="en-US" b="0" dirty="0" smtClean="0"/>
              </a:p>
              <a:p>
                <a14:m>
                  <m:oMath xmlns:m="http://schemas.openxmlformats.org/officeDocument/2006/math">
                    <m:func>
                      <m:funcPr>
                        <m:ctrlPr>
                          <a:rPr lang="en-US" b="0" i="1" smtClean="0">
                            <a:latin typeface="Cambria Math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/>
                          </a:rPr>
                          <m:t>sin</m:t>
                        </m:r>
                      </m:fName>
                      <m:e>
                        <m:r>
                          <a:rPr lang="en-US" b="0" i="1" smtClean="0">
                            <a:latin typeface="Cambria Math"/>
                          </a:rPr>
                          <m:t>𝜃</m:t>
                        </m:r>
                      </m:e>
                    </m:func>
                    <m:r>
                      <a:rPr lang="en-US" b="0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/>
                          </a:rPr>
                          <m:t>15</m:t>
                        </m:r>
                      </m:num>
                      <m:den>
                        <m:r>
                          <a:rPr lang="en-US" b="0" i="1" smtClean="0">
                            <a:latin typeface="Cambria Math"/>
                          </a:rPr>
                          <m:t>17</m:t>
                        </m:r>
                      </m:den>
                    </m:f>
                  </m:oMath>
                </a14:m>
                <a:r>
                  <a:rPr lang="en-US" dirty="0" smtClean="0"/>
                  <a:t>	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b="0" i="1" smtClean="0">
                            <a:latin typeface="Cambria Math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/>
                          </a:rPr>
                          <m:t>cos</m:t>
                        </m:r>
                      </m:fName>
                      <m:e>
                        <m:r>
                          <a:rPr lang="en-US" b="0" i="1" smtClean="0">
                            <a:latin typeface="Cambria Math"/>
                          </a:rPr>
                          <m:t>𝜃</m:t>
                        </m:r>
                      </m:e>
                    </m:func>
                    <m:r>
                      <a:rPr lang="en-US" b="0" i="1" smtClean="0">
                        <a:latin typeface="Cambria Math"/>
                      </a:rPr>
                      <m:t>=−</m:t>
                    </m:r>
                    <m:f>
                      <m:fPr>
                        <m:ctrlPr>
                          <a:rPr lang="en-US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/>
                          </a:rPr>
                          <m:t>8</m:t>
                        </m:r>
                      </m:num>
                      <m:den>
                        <m:r>
                          <a:rPr lang="en-US" b="0" i="1" smtClean="0">
                            <a:latin typeface="Cambria Math"/>
                          </a:rPr>
                          <m:t>17</m:t>
                        </m:r>
                      </m:den>
                    </m:f>
                  </m:oMath>
                </a14:m>
                <a:r>
                  <a:rPr lang="en-US" dirty="0" smtClean="0"/>
                  <a:t>	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b="0" i="1" smtClean="0">
                            <a:latin typeface="Cambria Math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/>
                          </a:rPr>
                          <m:t>tan</m:t>
                        </m:r>
                      </m:fName>
                      <m:e>
                        <m:r>
                          <a:rPr lang="en-US" b="0" i="1" smtClean="0">
                            <a:latin typeface="Cambria Math"/>
                          </a:rPr>
                          <m:t>𝜃</m:t>
                        </m:r>
                      </m:e>
                    </m:func>
                    <m:r>
                      <a:rPr lang="en-US" b="0" i="1" smtClean="0">
                        <a:latin typeface="Cambria Math"/>
                      </a:rPr>
                      <m:t>=−</m:t>
                    </m:r>
                    <m:f>
                      <m:fPr>
                        <m:ctrlPr>
                          <a:rPr lang="en-US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/>
                          </a:rPr>
                          <m:t>15</m:t>
                        </m:r>
                      </m:num>
                      <m:den>
                        <m:r>
                          <a:rPr lang="en-US" b="0" i="1" smtClean="0">
                            <a:latin typeface="Cambria Math"/>
                          </a:rPr>
                          <m:t>8</m:t>
                        </m:r>
                      </m:den>
                    </m:f>
                  </m:oMath>
                </a14:m>
                <a:endParaRPr lang="en-US" b="0" dirty="0" smtClean="0"/>
              </a:p>
              <a:p>
                <a14:m>
                  <m:oMath xmlns:m="http://schemas.openxmlformats.org/officeDocument/2006/math">
                    <m:func>
                      <m:funcPr>
                        <m:ctrlPr>
                          <a:rPr lang="en-US" b="0" i="1" smtClean="0">
                            <a:latin typeface="Cambria Math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/>
                          </a:rPr>
                          <m:t>csc</m:t>
                        </m:r>
                      </m:fName>
                      <m:e>
                        <m:r>
                          <a:rPr lang="en-US" b="0" i="1" smtClean="0">
                            <a:latin typeface="Cambria Math"/>
                          </a:rPr>
                          <m:t>𝜃</m:t>
                        </m:r>
                      </m:e>
                    </m:func>
                    <m:r>
                      <a:rPr lang="en-US" b="0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/>
                          </a:rPr>
                          <m:t>17</m:t>
                        </m:r>
                      </m:num>
                      <m:den>
                        <m:r>
                          <a:rPr lang="en-US" b="0" i="1" smtClean="0">
                            <a:latin typeface="Cambria Math"/>
                          </a:rPr>
                          <m:t>15</m:t>
                        </m:r>
                      </m:den>
                    </m:f>
                  </m:oMath>
                </a14:m>
                <a:r>
                  <a:rPr lang="en-US" dirty="0" smtClean="0"/>
                  <a:t>	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b="0" i="1" smtClean="0">
                            <a:latin typeface="Cambria Math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/>
                          </a:rPr>
                          <m:t>sec</m:t>
                        </m:r>
                      </m:fName>
                      <m:e>
                        <m:r>
                          <a:rPr lang="en-US" b="0" i="1" smtClean="0">
                            <a:latin typeface="Cambria Math"/>
                          </a:rPr>
                          <m:t>𝜃</m:t>
                        </m:r>
                      </m:e>
                    </m:func>
                    <m:r>
                      <a:rPr lang="en-US" b="0" i="1" smtClean="0">
                        <a:latin typeface="Cambria Math"/>
                      </a:rPr>
                      <m:t>=−</m:t>
                    </m:r>
                    <m:f>
                      <m:fPr>
                        <m:ctrlPr>
                          <a:rPr lang="en-US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/>
                          </a:rPr>
                          <m:t>17</m:t>
                        </m:r>
                      </m:num>
                      <m:den>
                        <m:r>
                          <a:rPr lang="en-US" b="0" i="1" smtClean="0">
                            <a:latin typeface="Cambria Math"/>
                          </a:rPr>
                          <m:t>8</m:t>
                        </m:r>
                      </m:den>
                    </m:f>
                  </m:oMath>
                </a14:m>
                <a:r>
                  <a:rPr lang="en-US" dirty="0" smtClean="0"/>
                  <a:t>	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b="0" i="1" smtClean="0">
                            <a:latin typeface="Cambria Math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/>
                          </a:rPr>
                          <m:t>cot</m:t>
                        </m:r>
                      </m:fName>
                      <m:e>
                        <m:r>
                          <a:rPr lang="en-US" b="0" i="1" smtClean="0">
                            <a:latin typeface="Cambria Math"/>
                          </a:rPr>
                          <m:t>𝜃</m:t>
                        </m:r>
                      </m:e>
                    </m:func>
                    <m:r>
                      <a:rPr lang="en-US" b="0" i="1" smtClean="0">
                        <a:latin typeface="Cambria Math"/>
                      </a:rPr>
                      <m:t>=−</m:t>
                    </m:r>
                    <m:f>
                      <m:fPr>
                        <m:ctrlPr>
                          <a:rPr lang="en-US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/>
                          </a:rPr>
                          <m:t>8</m:t>
                        </m:r>
                      </m:num>
                      <m:den>
                        <m:r>
                          <a:rPr lang="en-US" b="0" i="1" smtClean="0">
                            <a:latin typeface="Cambria Math"/>
                          </a:rPr>
                          <m:t>15</m:t>
                        </m:r>
                      </m:den>
                    </m:f>
                  </m:oMath>
                </a14:m>
                <a:endParaRPr lang="en-US" dirty="0" smtClean="0"/>
              </a:p>
              <a:p>
                <a:endParaRPr lang="en-US" dirty="0" smtClean="0"/>
              </a:p>
              <a:p>
                <a14:m>
                  <m:oMath xmlns:m="http://schemas.openxmlformats.org/officeDocument/2006/math">
                    <m:func>
                      <m:funcPr>
                        <m:ctrlPr>
                          <a:rPr lang="en-US" b="0" i="1" smtClean="0">
                            <a:latin typeface="Cambria Math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/>
                          </a:rPr>
                          <m:t>sin</m:t>
                        </m:r>
                      </m:fName>
                      <m:e>
                        <m:r>
                          <a:rPr lang="en-US" b="0" i="1" smtClean="0">
                            <a:latin typeface="Cambria Math"/>
                          </a:rPr>
                          <m:t>𝜃</m:t>
                        </m:r>
                      </m:e>
                    </m:func>
                    <m:r>
                      <a:rPr lang="en-US" b="0" i="1" smtClean="0">
                        <a:latin typeface="Cambria Math"/>
                      </a:rPr>
                      <m:t>=0</m:t>
                    </m:r>
                  </m:oMath>
                </a14:m>
                <a:r>
                  <a:rPr lang="en-US" dirty="0" smtClean="0"/>
                  <a:t>	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b="0" i="1" smtClean="0">
                            <a:latin typeface="Cambria Math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/>
                          </a:rPr>
                          <m:t>cos</m:t>
                        </m:r>
                      </m:fName>
                      <m:e>
                        <m:r>
                          <a:rPr lang="en-US" b="0" i="1" smtClean="0">
                            <a:latin typeface="Cambria Math"/>
                          </a:rPr>
                          <m:t>𝜃</m:t>
                        </m:r>
                      </m:e>
                    </m:func>
                    <m:r>
                      <a:rPr lang="en-US" b="0" i="1" smtClean="0">
                        <a:latin typeface="Cambria Math"/>
                      </a:rPr>
                      <m:t>=−1</m:t>
                    </m:r>
                  </m:oMath>
                </a14:m>
                <a:r>
                  <a:rPr lang="en-US" dirty="0" smtClean="0"/>
                  <a:t>	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b="0" i="1" smtClean="0">
                            <a:latin typeface="Cambria Math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/>
                          </a:rPr>
                          <m:t>tan</m:t>
                        </m:r>
                      </m:fName>
                      <m:e>
                        <m:r>
                          <a:rPr lang="en-US" b="0" i="1" smtClean="0">
                            <a:latin typeface="Cambria Math"/>
                          </a:rPr>
                          <m:t>𝜃</m:t>
                        </m:r>
                      </m:e>
                    </m:func>
                    <m:r>
                      <a:rPr lang="en-US" b="0" i="1" smtClean="0">
                        <a:latin typeface="Cambria Math"/>
                      </a:rPr>
                      <m:t>=0</m:t>
                    </m:r>
                  </m:oMath>
                </a14:m>
                <a:endParaRPr lang="en-US" b="0" dirty="0" smtClean="0"/>
              </a:p>
              <a:p>
                <a14:m>
                  <m:oMath xmlns:m="http://schemas.openxmlformats.org/officeDocument/2006/math">
                    <m:func>
                      <m:funcPr>
                        <m:ctrlPr>
                          <a:rPr lang="en-US" b="0" i="1" smtClean="0">
                            <a:latin typeface="Cambria Math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/>
                          </a:rPr>
                          <m:t>csc</m:t>
                        </m:r>
                      </m:fName>
                      <m:e>
                        <m:r>
                          <a:rPr lang="en-US" b="0" i="1" smtClean="0">
                            <a:latin typeface="Cambria Math"/>
                          </a:rPr>
                          <m:t>𝜃</m:t>
                        </m:r>
                      </m:e>
                    </m:func>
                    <m:r>
                      <a:rPr lang="en-US" b="0" i="1" smtClean="0">
                        <a:latin typeface="Cambria Math"/>
                      </a:rPr>
                      <m:t>=</m:t>
                    </m:r>
                    <m:r>
                      <a:rPr lang="en-US" b="0" i="1" smtClean="0">
                        <a:latin typeface="Cambria Math"/>
                      </a:rPr>
                      <m:t>𝑢𝑛𝑑</m:t>
                    </m:r>
                  </m:oMath>
                </a14:m>
                <a:r>
                  <a:rPr lang="en-US" dirty="0" smtClean="0"/>
                  <a:t>	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b="0" i="1" smtClean="0">
                            <a:latin typeface="Cambria Math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/>
                          </a:rPr>
                          <m:t>sec</m:t>
                        </m:r>
                      </m:fName>
                      <m:e>
                        <m:r>
                          <a:rPr lang="en-US" b="0" i="1" smtClean="0">
                            <a:latin typeface="Cambria Math"/>
                          </a:rPr>
                          <m:t>𝜃</m:t>
                        </m:r>
                      </m:e>
                    </m:func>
                    <m:r>
                      <a:rPr lang="en-US" b="0" i="1" smtClean="0">
                        <a:latin typeface="Cambria Math"/>
                      </a:rPr>
                      <m:t>=−1</m:t>
                    </m:r>
                  </m:oMath>
                </a14:m>
                <a:r>
                  <a:rPr lang="en-US" dirty="0" smtClean="0"/>
                  <a:t>	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b="0" i="1" smtClean="0">
                            <a:latin typeface="Cambria Math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/>
                          </a:rPr>
                          <m:t>cot</m:t>
                        </m:r>
                      </m:fName>
                      <m:e>
                        <m:r>
                          <a:rPr lang="en-US" b="0" i="1" smtClean="0">
                            <a:latin typeface="Cambria Math"/>
                          </a:rPr>
                          <m:t>𝜃</m:t>
                        </m:r>
                      </m:e>
                    </m:func>
                    <m:r>
                      <a:rPr lang="en-US" b="0" i="1" smtClean="0">
                        <a:latin typeface="Cambria Math"/>
                      </a:rPr>
                      <m:t>=</m:t>
                    </m:r>
                    <m:r>
                      <a:rPr lang="en-US" b="0" i="1" smtClean="0">
                        <a:latin typeface="Cambria Math"/>
                      </a:rPr>
                      <m:t>𝑢𝑛𝑑</m:t>
                    </m:r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r>
                  <a:rPr lang="en-US" b="0" i="0" smtClean="0">
                    <a:latin typeface="Cambria Math"/>
                  </a:rPr>
                  <a:t>𝑟^2=𝑥^2+𝑦^2=3^2+(−3)^2</a:t>
                </a:r>
                <a:endParaRPr lang="en-US" b="0" i="1" dirty="0" smtClean="0">
                  <a:latin typeface="Cambria Math"/>
                </a:endParaRPr>
              </a:p>
              <a:p>
                <a:r>
                  <a:rPr lang="en-US" b="0" i="0" smtClean="0">
                    <a:latin typeface="Cambria Math"/>
                  </a:rPr>
                  <a:t>𝑟=√18=3√2</a:t>
                </a:r>
                <a:endParaRPr lang="en-US" b="0" i="1" dirty="0" smtClean="0">
                  <a:latin typeface="Cambria Math"/>
                </a:endParaRPr>
              </a:p>
              <a:p>
                <a:r>
                  <a:rPr lang="en-US" b="0" i="0" smtClean="0">
                    <a:latin typeface="Cambria Math"/>
                  </a:rPr>
                  <a:t>sin⁡𝜃=−3/(3√2)=−√2/2        cos⁡𝜃=3/(3√2)=√2/2</a:t>
                </a:r>
                <a:r>
                  <a:rPr lang="en-US" b="0" i="1" dirty="0" smtClean="0">
                    <a:latin typeface="Cambria Math"/>
                  </a:rPr>
                  <a:t>   </a:t>
                </a:r>
                <a:r>
                  <a:rPr lang="en-US" b="0" i="0" smtClean="0">
                    <a:latin typeface="Cambria Math"/>
                  </a:rPr>
                  <a:t>tan⁡𝜃=−3/3=−1</a:t>
                </a:r>
                <a:endParaRPr lang="en-US" dirty="0" smtClean="0"/>
              </a:p>
              <a:p>
                <a:r>
                  <a:rPr lang="en-US" b="0" i="0" smtClean="0">
                    <a:latin typeface="Cambria Math"/>
                  </a:rPr>
                  <a:t>csc⁡𝜃=−√2</a:t>
                </a:r>
                <a:r>
                  <a:rPr lang="en-US" dirty="0" smtClean="0"/>
                  <a:t>               </a:t>
                </a:r>
                <a:r>
                  <a:rPr lang="en-US" b="0" i="0" dirty="0" smtClean="0">
                    <a:latin typeface="Cambria Math"/>
                  </a:rPr>
                  <a:t>sec⁡𝜃=√2</a:t>
                </a:r>
                <a:r>
                  <a:rPr lang="en-US" dirty="0" smtClean="0"/>
                  <a:t>           </a:t>
                </a:r>
                <a:r>
                  <a:rPr lang="en-US" b="0" i="0" dirty="0" smtClean="0">
                    <a:latin typeface="Cambria Math"/>
                  </a:rPr>
                  <a:t>cot⁡𝜃=−1</a:t>
                </a:r>
                <a:endParaRPr lang="en-US" b="0" dirty="0" smtClean="0"/>
              </a:p>
              <a:p>
                <a:endParaRPr lang="en-US" dirty="0" smtClean="0"/>
              </a:p>
              <a:p>
                <a:r>
                  <a:rPr lang="en-US" b="0" i="0" smtClean="0">
                    <a:latin typeface="Cambria Math"/>
                  </a:rPr>
                  <a:t>𝑟^2=(−8)^2+〖15〗^2=289</a:t>
                </a:r>
                <a:endParaRPr lang="en-US" b="0" dirty="0" smtClean="0"/>
              </a:p>
              <a:p>
                <a:r>
                  <a:rPr lang="en-US" b="0" i="0" smtClean="0">
                    <a:latin typeface="Cambria Math"/>
                  </a:rPr>
                  <a:t>𝑟=17</a:t>
                </a:r>
                <a:endParaRPr lang="en-US" b="0" dirty="0" smtClean="0"/>
              </a:p>
              <a:p>
                <a:r>
                  <a:rPr lang="en-US" b="0" i="0" smtClean="0">
                    <a:latin typeface="Cambria Math"/>
                  </a:rPr>
                  <a:t>sin⁡𝜃=15/17</a:t>
                </a:r>
                <a:r>
                  <a:rPr lang="en-US" dirty="0" smtClean="0"/>
                  <a:t>	</a:t>
                </a:r>
                <a:r>
                  <a:rPr lang="en-US" b="0" i="0" smtClean="0">
                    <a:latin typeface="Cambria Math"/>
                  </a:rPr>
                  <a:t>cos⁡𝜃=−8/17</a:t>
                </a:r>
                <a:r>
                  <a:rPr lang="en-US" dirty="0" smtClean="0"/>
                  <a:t>	</a:t>
                </a:r>
                <a:r>
                  <a:rPr lang="en-US" b="0" i="0" smtClean="0">
                    <a:latin typeface="Cambria Math"/>
                  </a:rPr>
                  <a:t>tan⁡𝜃=−15/8</a:t>
                </a:r>
                <a:endParaRPr lang="en-US" b="0" dirty="0" smtClean="0"/>
              </a:p>
              <a:p>
                <a:r>
                  <a:rPr lang="en-US" b="0" i="0" smtClean="0">
                    <a:latin typeface="Cambria Math"/>
                  </a:rPr>
                  <a:t>csc⁡𝜃=17/15</a:t>
                </a:r>
                <a:r>
                  <a:rPr lang="en-US" dirty="0" smtClean="0"/>
                  <a:t>	</a:t>
                </a:r>
                <a:r>
                  <a:rPr lang="en-US" b="0" i="0" smtClean="0">
                    <a:latin typeface="Cambria Math"/>
                  </a:rPr>
                  <a:t>sec⁡𝜃=−17/8</a:t>
                </a:r>
                <a:r>
                  <a:rPr lang="en-US" dirty="0" smtClean="0"/>
                  <a:t>	</a:t>
                </a:r>
                <a:r>
                  <a:rPr lang="en-US" b="0" i="0" smtClean="0">
                    <a:latin typeface="Cambria Math"/>
                  </a:rPr>
                  <a:t>cot⁡𝜃=−8/15</a:t>
                </a:r>
                <a:endParaRPr lang="en-US" dirty="0" smtClean="0"/>
              </a:p>
              <a:p>
                <a:endParaRPr lang="en-US" dirty="0" smtClean="0"/>
              </a:p>
              <a:p>
                <a:r>
                  <a:rPr lang="en-US" b="0" i="0" smtClean="0">
                    <a:latin typeface="Cambria Math"/>
                  </a:rPr>
                  <a:t>sin⁡𝜃=0</a:t>
                </a:r>
                <a:r>
                  <a:rPr lang="en-US" dirty="0" smtClean="0"/>
                  <a:t>	</a:t>
                </a:r>
                <a:r>
                  <a:rPr lang="en-US" b="0" i="0" smtClean="0">
                    <a:latin typeface="Cambria Math"/>
                  </a:rPr>
                  <a:t>cos⁡𝜃=−1</a:t>
                </a:r>
                <a:r>
                  <a:rPr lang="en-US" dirty="0" smtClean="0"/>
                  <a:t>	</a:t>
                </a:r>
                <a:r>
                  <a:rPr lang="en-US" b="0" i="0" smtClean="0">
                    <a:latin typeface="Cambria Math"/>
                  </a:rPr>
                  <a:t>tan⁡𝜃=0</a:t>
                </a:r>
                <a:endParaRPr lang="en-US" b="0" dirty="0" smtClean="0"/>
              </a:p>
              <a:p>
                <a:r>
                  <a:rPr lang="en-US" b="0" i="0" smtClean="0">
                    <a:latin typeface="Cambria Math"/>
                  </a:rPr>
                  <a:t>csc⁡𝜃=𝑢𝑛𝑑</a:t>
                </a:r>
                <a:r>
                  <a:rPr lang="en-US" dirty="0" smtClean="0"/>
                  <a:t>	</a:t>
                </a:r>
                <a:r>
                  <a:rPr lang="en-US" b="0" i="0" smtClean="0">
                    <a:latin typeface="Cambria Math"/>
                  </a:rPr>
                  <a:t>sec⁡𝜃=−1</a:t>
                </a:r>
                <a:r>
                  <a:rPr lang="en-US" dirty="0" smtClean="0"/>
                  <a:t>	</a:t>
                </a:r>
                <a:r>
                  <a:rPr lang="en-US" b="0" i="0" smtClean="0">
                    <a:latin typeface="Cambria Math"/>
                  </a:rPr>
                  <a:t>cot⁡𝜃=𝑢𝑛𝑑</a:t>
                </a:r>
                <a:endParaRPr lang="en-US" dirty="0"/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D4B360-156B-43D2-8960-6001577024C5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956654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D4B360-156B-43D2-8960-6001577024C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085897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This gives what</a:t>
            </a:r>
            <a:r>
              <a:rPr lang="en-US" baseline="0" dirty="0" smtClean="0"/>
              <a:t> is positive.  </a:t>
            </a:r>
          </a:p>
          <a:p>
            <a:r>
              <a:rPr lang="en-US" baseline="0" dirty="0" smtClean="0"/>
              <a:t>The reciprocal functions are the same (</a:t>
            </a:r>
            <a:r>
              <a:rPr lang="en-US" baseline="0" dirty="0" err="1" smtClean="0"/>
              <a:t>csc</a:t>
            </a:r>
            <a:r>
              <a:rPr lang="en-US" baseline="0" dirty="0" smtClean="0"/>
              <a:t> is with sin, etc.)</a:t>
            </a:r>
          </a:p>
          <a:p>
            <a:r>
              <a:rPr lang="en-US" baseline="0" dirty="0" smtClean="0"/>
              <a:t>Way to remember “All Students Take Calculus”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D4B360-156B-43D2-8960-6001577024C5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915980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210°−180°=30°</m:t>
                      </m:r>
                    </m:oMath>
                  </m:oMathPara>
                </a14:m>
                <a:endParaRPr lang="en-US" dirty="0" smtClean="0"/>
              </a:p>
              <a:p>
                <a:endParaRPr lang="en-US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𝜋</m:t>
                      </m:r>
                      <m:r>
                        <a:rPr lang="en-US" b="0" i="1" smtClean="0">
                          <a:latin typeface="Cambria Math"/>
                        </a:rPr>
                        <m:t>−</m:t>
                      </m:r>
                      <m:f>
                        <m:f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/>
                            </a:rPr>
                            <m:t>7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𝜋</m:t>
                          </m:r>
                        </m:num>
                        <m:den>
                          <m:r>
                            <a:rPr lang="en-US" b="0" i="1" smtClean="0">
                              <a:latin typeface="Cambria Math"/>
                            </a:rPr>
                            <m:t>9</m:t>
                          </m:r>
                        </m:den>
                      </m:f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/>
                            </a:rPr>
                            <m:t>2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𝜋</m:t>
                          </m:r>
                        </m:num>
                        <m:den>
                          <m:r>
                            <a:rPr lang="en-US" b="0" i="1" smtClean="0">
                              <a:latin typeface="Cambria Math"/>
                            </a:rPr>
                            <m:t>9</m:t>
                          </m:r>
                        </m:den>
                      </m:f>
                    </m:oMath>
                  </m:oMathPara>
                </a14:m>
                <a:endParaRPr lang="en-US" b="0" dirty="0" smtClean="0"/>
              </a:p>
              <a:p>
                <a:endParaRPr lang="en-US" dirty="0" smtClean="0"/>
              </a:p>
              <a:p>
                <a:r>
                  <a:rPr lang="en-US" dirty="0" smtClean="0"/>
                  <a:t>Reference angle is 180°</a:t>
                </a:r>
                <a:r>
                  <a:rPr lang="en-US" baseline="0" dirty="0" smtClean="0"/>
                  <a:t> - 120° = 60° </a:t>
                </a:r>
              </a:p>
              <a:p>
                <a:r>
                  <a:rPr lang="en-US" baseline="0" dirty="0" smtClean="0"/>
                  <a:t>In quadrant III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/>
                            </a:rPr>
                            <m:t>cos</m:t>
                          </m:r>
                        </m:fName>
                        <m:e>
                          <m:d>
                            <m:dPr>
                              <m:ctrlPr>
                                <a:rPr lang="en-US" b="0" i="1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−210°</m:t>
                              </m:r>
                            </m:e>
                          </m:d>
                        </m:e>
                      </m:func>
                      <m:r>
                        <a:rPr lang="en-US" b="0" i="1" smtClean="0">
                          <a:latin typeface="Cambria Math"/>
                        </a:rPr>
                        <m:t>=−</m:t>
                      </m:r>
                      <m:f>
                        <m:f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n-US" b="0" i="1" smtClean="0">
                              <a:latin typeface="Cambria Math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r>
                  <a:rPr lang="en-US" b="0" i="0" smtClean="0">
                    <a:latin typeface="Cambria Math"/>
                  </a:rPr>
                  <a:t>210°−180°=30°</a:t>
                </a:r>
                <a:endParaRPr lang="en-US" dirty="0" smtClean="0"/>
              </a:p>
              <a:p>
                <a:endParaRPr lang="en-US" dirty="0" smtClean="0"/>
              </a:p>
              <a:p>
                <a:r>
                  <a:rPr lang="en-US" b="0" i="0" smtClean="0">
                    <a:latin typeface="Cambria Math"/>
                  </a:rPr>
                  <a:t>𝜋−7𝜋/9=2𝜋/9</a:t>
                </a:r>
                <a:endParaRPr lang="en-US" b="0" dirty="0" smtClean="0"/>
              </a:p>
              <a:p>
                <a:endParaRPr lang="en-US" dirty="0" smtClean="0"/>
              </a:p>
              <a:p>
                <a:r>
                  <a:rPr lang="en-US" dirty="0" smtClean="0"/>
                  <a:t>Reference angle is 180°</a:t>
                </a:r>
                <a:r>
                  <a:rPr lang="en-US" baseline="0" dirty="0" smtClean="0"/>
                  <a:t> - 120° = 60° </a:t>
                </a:r>
              </a:p>
              <a:p>
                <a:r>
                  <a:rPr lang="en-US" baseline="0" dirty="0" smtClean="0"/>
                  <a:t>In quadrant III</a:t>
                </a:r>
              </a:p>
              <a:p>
                <a:r>
                  <a:rPr lang="en-US" b="0" i="0" smtClean="0">
                    <a:latin typeface="Cambria Math"/>
                  </a:rPr>
                  <a:t>cos⁡(−210°)=−1/2</a:t>
                </a:r>
                <a:endParaRPr lang="en-US" dirty="0"/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D4B360-156B-43D2-8960-6001577024C5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733628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𝑑</m:t>
                      </m:r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b="0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𝑣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r>
                            <a:rPr lang="en-US" b="0" i="1" smtClean="0">
                              <a:latin typeface="Cambria Math"/>
                            </a:rPr>
                            <m:t>32</m:t>
                          </m:r>
                        </m:den>
                      </m:f>
                      <m:func>
                        <m:func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/>
                            </a:rPr>
                            <m:t>sin</m:t>
                          </m:r>
                        </m:fName>
                        <m:e>
                          <m:r>
                            <a:rPr lang="en-US" b="0" i="1" smtClean="0">
                              <a:latin typeface="Cambria Math"/>
                            </a:rPr>
                            <m:t>2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𝜃</m:t>
                          </m:r>
                        </m:e>
                      </m:func>
                    </m:oMath>
                  </m:oMathPara>
                </a14:m>
                <a:endParaRPr lang="en-US" b="0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𝑑</m:t>
                      </m:r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b="0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27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r>
                            <a:rPr lang="en-US" b="0" i="1" smtClean="0">
                              <a:latin typeface="Cambria Math"/>
                            </a:rPr>
                            <m:t>32</m:t>
                          </m:r>
                        </m:den>
                      </m:f>
                      <m:func>
                        <m:func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/>
                            </a:rPr>
                            <m:t>sin</m:t>
                          </m:r>
                        </m:fName>
                        <m:e>
                          <m:d>
                            <m:dPr>
                              <m:ctrlPr>
                                <a:rPr lang="en-US" b="0" i="1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2</m:t>
                              </m:r>
                              <m:d>
                                <m:dPr>
                                  <m:ctrlPr>
                                    <a:rPr lang="en-US" b="0" i="1" smtClean="0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20°</m:t>
                                  </m:r>
                                </m:e>
                              </m:d>
                            </m:e>
                          </m:d>
                        </m:e>
                      </m:func>
                      <m:r>
                        <a:rPr lang="en-US" b="0" i="1" smtClean="0">
                          <a:latin typeface="Cambria Math"/>
                        </a:rPr>
                        <m:t>=14.64 </m:t>
                      </m:r>
                      <m:r>
                        <a:rPr lang="en-US" b="0" i="1" smtClean="0">
                          <a:latin typeface="Cambria Math"/>
                        </a:rPr>
                        <m:t>𝑓𝑡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r>
                  <a:rPr lang="en-US" b="0" i="0" smtClean="0">
                    <a:latin typeface="Cambria Math"/>
                  </a:rPr>
                  <a:t>𝑑=𝑣^2/32  sin⁡2𝜃</a:t>
                </a:r>
                <a:endParaRPr lang="en-US" b="0" dirty="0" smtClean="0"/>
              </a:p>
              <a:p>
                <a:r>
                  <a:rPr lang="en-US" b="0" i="0" smtClean="0">
                    <a:latin typeface="Cambria Math"/>
                  </a:rPr>
                  <a:t>𝑑=〖27〗^2/32  sin⁡(2(20°))=14.64 𝑓𝑡</a:t>
                </a:r>
                <a:endParaRPr lang="en-US" dirty="0"/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D4B360-156B-43D2-8960-6001577024C5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6854318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D4B360-156B-43D2-8960-6001577024C5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840787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D4B360-156B-43D2-8960-6001577024C5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1302508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D4B360-156B-43D2-8960-6001577024C5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2263454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funcPr>
                        <m:fName>
                          <m:sSup>
                            <m:sSupPr>
                              <m:ctrlPr>
                                <a:rPr lang="en-US" b="0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latin typeface="Cambria Math"/>
                                </a:rPr>
                                <m:t>sin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/>
                                </a:rPr>
                                <m:t>−1</m:t>
                              </m:r>
                            </m:sup>
                          </m:sSup>
                        </m:fName>
                        <m:e>
                          <m:f>
                            <m:fPr>
                              <m:ctrlPr>
                                <a:rPr lang="en-US" b="0" i="1" smtClean="0">
                                  <a:latin typeface="Cambria Math"/>
                                </a:rPr>
                              </m:ctrlPr>
                            </m:fPr>
                            <m:num>
                              <m:rad>
                                <m:radPr>
                                  <m:degHide m:val="on"/>
                                  <m:ctrlPr>
                                    <a:rPr lang="en-US" b="0" i="1" smtClean="0">
                                      <a:latin typeface="Cambria Math"/>
                                    </a:rPr>
                                  </m:ctrlPr>
                                </m:radPr>
                                <m:deg/>
                                <m:e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2</m:t>
                                  </m:r>
                                </m:e>
                              </m:rad>
                            </m:num>
                            <m:den>
                              <m:r>
                                <a:rPr lang="en-US" b="0" i="1" smtClean="0">
                                  <a:latin typeface="Cambria Math"/>
                                </a:rPr>
                                <m:t>2</m:t>
                              </m:r>
                            </m:den>
                          </m:f>
                        </m:e>
                      </m:func>
                      <m:r>
                        <a:rPr lang="en-US" b="0" i="1" smtClean="0">
                          <a:latin typeface="Cambria Math"/>
                        </a:rPr>
                        <m:t>=45° </m:t>
                      </m:r>
                      <m:r>
                        <m:rPr>
                          <m:nor/>
                        </m:rPr>
                        <a:rPr lang="en-US" b="0" i="0" smtClean="0">
                          <a:latin typeface="Cambria Math"/>
                        </a:rPr>
                        <m:t>or</m:t>
                      </m:r>
                      <m:r>
                        <a:rPr lang="en-US" b="0" i="1" smtClean="0">
                          <a:latin typeface="Cambria Math"/>
                        </a:rPr>
                        <m:t> </m:t>
                      </m:r>
                      <m:f>
                        <m:f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/>
                            </a:rPr>
                            <m:t>𝜋</m:t>
                          </m:r>
                        </m:num>
                        <m:den>
                          <m:r>
                            <a:rPr lang="en-US" b="0" i="1" smtClean="0">
                              <a:latin typeface="Cambria Math"/>
                            </a:rPr>
                            <m:t>4</m:t>
                          </m:r>
                        </m:den>
                      </m:f>
                    </m:oMath>
                  </m:oMathPara>
                </a14:m>
                <a:endParaRPr lang="en-US" b="0" dirty="0" smtClean="0"/>
              </a:p>
              <a:p>
                <a:endParaRPr lang="en-US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funcPr>
                        <m:fName>
                          <m:sSup>
                            <m:sSupPr>
                              <m:ctrlPr>
                                <a:rPr lang="en-US" b="0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latin typeface="Cambria Math"/>
                                </a:rPr>
                                <m:t>cos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/>
                                </a:rPr>
                                <m:t>−1</m:t>
                              </m:r>
                            </m:sup>
                          </m:sSup>
                        </m:fName>
                        <m:e>
                          <m:f>
                            <m:fPr>
                              <m:ctrlPr>
                                <a:rPr lang="en-US" b="0" i="1" smtClean="0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n-US" b="0" i="1" smtClean="0">
                                  <a:latin typeface="Cambria Math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b="0" i="1" smtClean="0">
                                  <a:latin typeface="Cambria Math"/>
                                </a:rPr>
                                <m:t>2</m:t>
                              </m:r>
                            </m:den>
                          </m:f>
                        </m:e>
                      </m:func>
                      <m:r>
                        <a:rPr lang="en-US" b="0" i="1" smtClean="0">
                          <a:latin typeface="Cambria Math"/>
                        </a:rPr>
                        <m:t>=60° </m:t>
                      </m:r>
                      <m:r>
                        <m:rPr>
                          <m:nor/>
                        </m:rPr>
                        <a:rPr lang="en-US" b="0" i="0" smtClean="0">
                          <a:latin typeface="Cambria Math"/>
                        </a:rPr>
                        <m:t>or</m:t>
                      </m:r>
                      <m:f>
                        <m:f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/>
                            </a:rPr>
                            <m:t>𝜋</m:t>
                          </m:r>
                        </m:num>
                        <m:den>
                          <m:r>
                            <a:rPr lang="en-US" b="0" i="1" smtClean="0">
                              <a:latin typeface="Cambria Math"/>
                            </a:rPr>
                            <m:t>3</m:t>
                          </m:r>
                        </m:den>
                      </m:f>
                    </m:oMath>
                  </m:oMathPara>
                </a14:m>
                <a:endParaRPr lang="en-US" b="0" dirty="0" smtClean="0"/>
              </a:p>
              <a:p>
                <a:endParaRPr lang="en-US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funcPr>
                        <m:fName>
                          <m:sSup>
                            <m:sSupPr>
                              <m:ctrlPr>
                                <a:rPr lang="en-US" b="0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latin typeface="Cambria Math"/>
                                </a:rPr>
                                <m:t>tan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/>
                                </a:rPr>
                                <m:t>−1</m:t>
                              </m:r>
                            </m:sup>
                          </m:sSup>
                        </m:fName>
                        <m:e>
                          <m:r>
                            <a:rPr lang="en-US" b="0" i="1" smtClean="0">
                              <a:latin typeface="Cambria Math"/>
                            </a:rPr>
                            <m:t>−1</m:t>
                          </m:r>
                        </m:e>
                      </m:func>
                      <m:r>
                        <a:rPr lang="en-US" b="0" i="1" smtClean="0">
                          <a:latin typeface="Cambria Math"/>
                        </a:rPr>
                        <m:t>=−45° </m:t>
                      </m:r>
                      <m:r>
                        <m:rPr>
                          <m:nor/>
                        </m:rPr>
                        <a:rPr lang="en-US" b="0" i="0" smtClean="0">
                          <a:latin typeface="Cambria Math"/>
                        </a:rPr>
                        <m:t>or</m:t>
                      </m:r>
                      <m:r>
                        <a:rPr lang="en-US" b="0" i="1" smtClean="0">
                          <a:latin typeface="Cambria Math"/>
                        </a:rPr>
                        <m:t> −</m:t>
                      </m:r>
                      <m:f>
                        <m:f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/>
                            </a:rPr>
                            <m:t>𝜋</m:t>
                          </m:r>
                        </m:num>
                        <m:den>
                          <m:r>
                            <a:rPr lang="en-US" b="0" i="1" smtClean="0">
                              <a:latin typeface="Cambria Math"/>
                            </a:rPr>
                            <m:t>4</m:t>
                          </m:r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r>
                  <a:rPr lang="en-US" b="0" i="0" smtClean="0">
                    <a:latin typeface="Cambria Math"/>
                  </a:rPr>
                  <a:t>sin^(−1)⁡〖√2/2〗=45° "or"  𝜋/4</a:t>
                </a:r>
                <a:endParaRPr lang="en-US" b="0" dirty="0" smtClean="0"/>
              </a:p>
              <a:p>
                <a:endParaRPr lang="en-US" dirty="0" smtClean="0"/>
              </a:p>
              <a:p>
                <a:r>
                  <a:rPr lang="en-US" b="0" i="0" smtClean="0">
                    <a:latin typeface="Cambria Math"/>
                  </a:rPr>
                  <a:t>cos^(−1)⁡〖1/2〗=60° "or"  𝜋/3</a:t>
                </a:r>
                <a:endParaRPr lang="en-US" b="0" dirty="0" smtClean="0"/>
              </a:p>
              <a:p>
                <a:endParaRPr lang="en-US" dirty="0" smtClean="0"/>
              </a:p>
              <a:p>
                <a:r>
                  <a:rPr lang="en-US" b="0" i="0" smtClean="0">
                    <a:latin typeface="Cambria Math"/>
                  </a:rPr>
                  <a:t>tan^(−1)⁡〖−1〗=−45° "or" −𝜋/4</a:t>
                </a:r>
                <a:endParaRPr lang="en-US" dirty="0"/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D4B360-156B-43D2-8960-6001577024C5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1980192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/>
                            </a:rPr>
                            <m:t>cos</m:t>
                          </m:r>
                        </m:fName>
                        <m:e>
                          <m:r>
                            <a:rPr lang="en-US" b="0" i="1" smtClean="0">
                              <a:latin typeface="Cambria Math"/>
                            </a:rPr>
                            <m:t>𝜃</m:t>
                          </m:r>
                        </m:e>
                      </m:func>
                      <m:r>
                        <a:rPr lang="en-US" b="0" i="1" smtClean="0">
                          <a:latin typeface="Cambria Math"/>
                        </a:rPr>
                        <m:t>=0.4</m:t>
                      </m:r>
                    </m:oMath>
                  </m:oMathPara>
                </a14:m>
                <a:endParaRPr lang="en-US" b="0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𝜃</m:t>
                      </m:r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func>
                        <m:func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funcPr>
                        <m:fName>
                          <m:sSup>
                            <m:sSupPr>
                              <m:ctrlPr>
                                <a:rPr lang="en-US" b="0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latin typeface="Cambria Math"/>
                                </a:rPr>
                                <m:t>cos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/>
                                </a:rPr>
                                <m:t>−1</m:t>
                              </m:r>
                            </m:sup>
                          </m:sSup>
                        </m:fName>
                        <m:e>
                          <m:r>
                            <a:rPr lang="en-US" b="0" i="1" smtClean="0">
                              <a:latin typeface="Cambria Math"/>
                            </a:rPr>
                            <m:t>0.4</m:t>
                          </m:r>
                        </m:e>
                      </m:func>
                      <m:r>
                        <a:rPr lang="en-US" b="0" i="1" smtClean="0">
                          <a:latin typeface="Cambria Math"/>
                        </a:rPr>
                        <m:t>=66.4°</m:t>
                      </m:r>
                    </m:oMath>
                  </m:oMathPara>
                </a14:m>
                <a:endParaRPr lang="en-US" b="0" dirty="0" smtClean="0"/>
              </a:p>
              <a:p>
                <a:r>
                  <a:rPr lang="en-US" dirty="0" smtClean="0"/>
                  <a:t>Quadrant</a:t>
                </a:r>
                <a:r>
                  <a:rPr lang="en-US" baseline="0" dirty="0" smtClean="0"/>
                  <a:t> IV with reference angle 66.4°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𝜃</m:t>
                      </m:r>
                      <m:r>
                        <a:rPr lang="en-US" b="0" i="1" smtClean="0">
                          <a:latin typeface="Cambria Math"/>
                        </a:rPr>
                        <m:t>=360°−66.4°=293.6°</m:t>
                      </m:r>
                    </m:oMath>
                  </m:oMathPara>
                </a14:m>
                <a:endParaRPr lang="en-US" b="0" dirty="0" smtClean="0"/>
              </a:p>
              <a:p>
                <a:endParaRPr lang="en-US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/>
                            </a:rPr>
                            <m:t>tan</m:t>
                          </m:r>
                        </m:fName>
                        <m:e>
                          <m:r>
                            <a:rPr lang="en-US" b="0" i="1" smtClean="0">
                              <a:latin typeface="Cambria Math"/>
                            </a:rPr>
                            <m:t>𝜃</m:t>
                          </m:r>
                        </m:e>
                      </m:func>
                      <m:r>
                        <a:rPr lang="en-US" b="0" i="1" smtClean="0">
                          <a:latin typeface="Cambria Math"/>
                        </a:rPr>
                        <m:t>=4.7</m:t>
                      </m:r>
                    </m:oMath>
                  </m:oMathPara>
                </a14:m>
                <a:endParaRPr lang="en-US" b="0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funcPr>
                        <m:fName>
                          <m:r>
                            <a:rPr lang="en-US" b="0" i="1" smtClean="0">
                              <a:latin typeface="Cambria Math"/>
                            </a:rPr>
                            <m:t>𝜃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=</m:t>
                          </m:r>
                          <m:sSup>
                            <m:sSupPr>
                              <m:ctrlPr>
                                <a:rPr lang="en-US" b="0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latin typeface="Cambria Math"/>
                                </a:rPr>
                                <m:t>tan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/>
                                </a:rPr>
                                <m:t>−1</m:t>
                              </m:r>
                            </m:sup>
                          </m:sSup>
                        </m:fName>
                        <m:e>
                          <m:r>
                            <a:rPr lang="en-US" b="0" i="1" smtClean="0">
                              <a:latin typeface="Cambria Math"/>
                            </a:rPr>
                            <m:t>4.7</m:t>
                          </m:r>
                        </m:e>
                      </m:func>
                      <m:r>
                        <a:rPr lang="en-US" b="0" i="1" smtClean="0">
                          <a:latin typeface="Cambria Math"/>
                        </a:rPr>
                        <m:t>=78.0°</m:t>
                      </m:r>
                    </m:oMath>
                  </m:oMathPara>
                </a14:m>
                <a:endParaRPr lang="en-US" b="0" dirty="0" smtClean="0"/>
              </a:p>
              <a:p>
                <a:r>
                  <a:rPr lang="en-US" dirty="0" smtClean="0"/>
                  <a:t>Quadrant III with reference angle 78.0°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180°+78.0°=258°</m:t>
                      </m:r>
                    </m:oMath>
                  </m:oMathPara>
                </a14:m>
                <a:endParaRPr lang="en-US" b="0" dirty="0" smtClean="0"/>
              </a:p>
              <a:p>
                <a:endParaRPr lang="en-US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/>
                            </a:rPr>
                            <m:t>sin</m:t>
                          </m:r>
                        </m:fName>
                        <m:e>
                          <m:r>
                            <a:rPr lang="en-US" b="0" i="1" smtClean="0">
                              <a:latin typeface="Cambria Math"/>
                            </a:rPr>
                            <m:t>𝜃</m:t>
                          </m:r>
                        </m:e>
                      </m:func>
                      <m:r>
                        <a:rPr lang="en-US" b="0" i="1" smtClean="0">
                          <a:latin typeface="Cambria Math"/>
                        </a:rPr>
                        <m:t>=0.62</m:t>
                      </m:r>
                    </m:oMath>
                  </m:oMathPara>
                </a14:m>
                <a:endParaRPr lang="en-US" b="0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𝜃</m:t>
                      </m:r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func>
                        <m:func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funcPr>
                        <m:fName>
                          <m:sSup>
                            <m:sSupPr>
                              <m:ctrlPr>
                                <a:rPr lang="en-US" b="0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latin typeface="Cambria Math"/>
                                </a:rPr>
                                <m:t>sin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/>
                                </a:rPr>
                                <m:t>−1</m:t>
                              </m:r>
                            </m:sup>
                          </m:sSup>
                        </m:fName>
                        <m:e>
                          <m:r>
                            <a:rPr lang="en-US" b="0" i="1" smtClean="0">
                              <a:latin typeface="Cambria Math"/>
                            </a:rPr>
                            <m:t>0.62</m:t>
                          </m:r>
                        </m:e>
                      </m:func>
                      <m:r>
                        <a:rPr lang="en-US" b="0" i="1" smtClean="0">
                          <a:latin typeface="Cambria Math"/>
                        </a:rPr>
                        <m:t>=38.3°</m:t>
                      </m:r>
                    </m:oMath>
                  </m:oMathPara>
                </a14:m>
                <a:endParaRPr lang="en-US" b="0" dirty="0" smtClean="0"/>
              </a:p>
              <a:p>
                <a:r>
                  <a:rPr lang="en-US" dirty="0" smtClean="0"/>
                  <a:t>Quadrant</a:t>
                </a:r>
                <a:r>
                  <a:rPr lang="en-US" baseline="0" dirty="0" smtClean="0"/>
                  <a:t> II with reference angle 38.3°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180°−38.3°=141.7°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r>
                  <a:rPr lang="en-US" b="0" i="0" smtClean="0">
                    <a:latin typeface="Cambria Math"/>
                  </a:rPr>
                  <a:t>cos⁡𝜃=0.4</a:t>
                </a:r>
                <a:endParaRPr lang="en-US" b="0" dirty="0" smtClean="0"/>
              </a:p>
              <a:p>
                <a:r>
                  <a:rPr lang="en-US" b="0" i="0" smtClean="0">
                    <a:latin typeface="Cambria Math"/>
                  </a:rPr>
                  <a:t>𝜃=cos^(−1)⁡0.4=66.4°</a:t>
                </a:r>
                <a:endParaRPr lang="en-US" b="0" dirty="0" smtClean="0"/>
              </a:p>
              <a:p>
                <a:r>
                  <a:rPr lang="en-US" dirty="0" smtClean="0"/>
                  <a:t>Quadrant</a:t>
                </a:r>
                <a:r>
                  <a:rPr lang="en-US" baseline="0" dirty="0" smtClean="0"/>
                  <a:t> IV with reference angle 66.4°</a:t>
                </a:r>
              </a:p>
              <a:p>
                <a:r>
                  <a:rPr lang="en-US" b="0" i="0" smtClean="0">
                    <a:latin typeface="Cambria Math"/>
                  </a:rPr>
                  <a:t>𝜃=360°−66.4°=293.6°</a:t>
                </a:r>
                <a:endParaRPr lang="en-US" b="0" dirty="0" smtClean="0"/>
              </a:p>
              <a:p>
                <a:endParaRPr lang="en-US" dirty="0" smtClean="0"/>
              </a:p>
              <a:p>
                <a:r>
                  <a:rPr lang="en-US" b="0" i="0" smtClean="0">
                    <a:latin typeface="Cambria Math"/>
                  </a:rPr>
                  <a:t>tan⁡𝜃=4.7</a:t>
                </a:r>
                <a:endParaRPr lang="en-US" b="0" dirty="0" smtClean="0"/>
              </a:p>
              <a:p>
                <a:r>
                  <a:rPr lang="en-US" b="0" i="0" smtClean="0">
                    <a:latin typeface="Cambria Math"/>
                  </a:rPr>
                  <a:t>〖𝜃=tan^(−1)〗⁡4.7=78.0°</a:t>
                </a:r>
                <a:endParaRPr lang="en-US" b="0" dirty="0" smtClean="0"/>
              </a:p>
              <a:p>
                <a:r>
                  <a:rPr lang="en-US" dirty="0" smtClean="0"/>
                  <a:t>Quadrant III with reference angle 78.0°</a:t>
                </a:r>
              </a:p>
              <a:p>
                <a:r>
                  <a:rPr lang="en-US" b="0" i="0" smtClean="0">
                    <a:latin typeface="Cambria Math"/>
                  </a:rPr>
                  <a:t>180°+78.0°=258°</a:t>
                </a:r>
                <a:endParaRPr lang="en-US" b="0" dirty="0" smtClean="0"/>
              </a:p>
              <a:p>
                <a:endParaRPr lang="en-US" dirty="0" smtClean="0"/>
              </a:p>
              <a:p>
                <a:r>
                  <a:rPr lang="en-US" b="0" i="0" smtClean="0">
                    <a:latin typeface="Cambria Math"/>
                  </a:rPr>
                  <a:t>sin⁡𝜃=0.62</a:t>
                </a:r>
                <a:endParaRPr lang="en-US" b="0" dirty="0" smtClean="0"/>
              </a:p>
              <a:p>
                <a:r>
                  <a:rPr lang="en-US" b="0" i="0" smtClean="0">
                    <a:latin typeface="Cambria Math"/>
                  </a:rPr>
                  <a:t>𝜃=sin^(−1)⁡0.62=38.3°</a:t>
                </a:r>
                <a:endParaRPr lang="en-US" b="0" dirty="0" smtClean="0"/>
              </a:p>
              <a:p>
                <a:r>
                  <a:rPr lang="en-US" dirty="0" smtClean="0"/>
                  <a:t>Quadrant</a:t>
                </a:r>
                <a:r>
                  <a:rPr lang="en-US" baseline="0" dirty="0" smtClean="0"/>
                  <a:t> II with reference angle 38.3°</a:t>
                </a:r>
              </a:p>
              <a:p>
                <a:r>
                  <a:rPr lang="en-US" b="0" i="0" smtClean="0">
                    <a:latin typeface="Cambria Math"/>
                  </a:rPr>
                  <a:t>180°−38.3°=141.7°</a:t>
                </a:r>
                <a:endParaRPr lang="en-US" dirty="0"/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D4B360-156B-43D2-8960-6001577024C5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6817765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/>
                            </a:rPr>
                            <m:t>cos</m:t>
                          </m:r>
                        </m:fName>
                        <m:e>
                          <m:r>
                            <a:rPr lang="en-US" b="0" i="1" smtClean="0">
                              <a:latin typeface="Cambria Math"/>
                            </a:rPr>
                            <m:t>𝜃</m:t>
                          </m:r>
                        </m:e>
                      </m:func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/>
                            </a:rPr>
                            <m:t>4</m:t>
                          </m:r>
                        </m:num>
                        <m:den>
                          <m:r>
                            <a:rPr lang="en-US" b="0" i="1" smtClean="0">
                              <a:latin typeface="Cambria Math"/>
                            </a:rPr>
                            <m:t>9</m:t>
                          </m:r>
                        </m:den>
                      </m:f>
                    </m:oMath>
                  </m:oMathPara>
                </a14:m>
                <a:endParaRPr lang="en-US" b="0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𝜃</m:t>
                      </m:r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func>
                        <m:func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funcPr>
                        <m:fName>
                          <m:sSup>
                            <m:sSupPr>
                              <m:ctrlPr>
                                <a:rPr lang="en-US" b="0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latin typeface="Cambria Math"/>
                                </a:rPr>
                                <m:t>cos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/>
                                </a:rPr>
                                <m:t>−1</m:t>
                              </m:r>
                            </m:sup>
                          </m:sSup>
                        </m:fName>
                        <m:e>
                          <m:f>
                            <m:fPr>
                              <m:ctrlPr>
                                <a:rPr lang="en-US" b="0" i="1" smtClean="0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n-US" b="0" i="1" smtClean="0">
                                  <a:latin typeface="Cambria Math"/>
                                </a:rPr>
                                <m:t>4</m:t>
                              </m:r>
                            </m:num>
                            <m:den>
                              <m:r>
                                <a:rPr lang="en-US" b="0" i="1" smtClean="0">
                                  <a:latin typeface="Cambria Math"/>
                                </a:rPr>
                                <m:t>9</m:t>
                              </m:r>
                            </m:den>
                          </m:f>
                        </m:e>
                      </m:func>
                      <m:r>
                        <a:rPr lang="en-US" b="0" i="1" smtClean="0">
                          <a:latin typeface="Cambria Math"/>
                        </a:rPr>
                        <m:t>=63.6°</m:t>
                      </m:r>
                    </m:oMath>
                  </m:oMathPara>
                </a14:m>
                <a:endParaRPr lang="en-US" b="0" dirty="0" smtClean="0"/>
              </a:p>
              <a:p>
                <a:endParaRPr lang="en-US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/>
                            </a:rPr>
                            <m:t>tan</m:t>
                          </m:r>
                        </m:fName>
                        <m:e>
                          <m:r>
                            <a:rPr lang="en-US" b="0" i="1" smtClean="0">
                              <a:latin typeface="Cambria Math"/>
                            </a:rPr>
                            <m:t>𝜃</m:t>
                          </m:r>
                        </m:e>
                      </m:func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/>
                            </a:rPr>
                            <m:t>10</m:t>
                          </m:r>
                        </m:num>
                        <m:den>
                          <m:r>
                            <a:rPr lang="en-US" b="0" i="1" smtClean="0">
                              <a:latin typeface="Cambria Math"/>
                            </a:rPr>
                            <m:t>8</m:t>
                          </m:r>
                        </m:den>
                      </m:f>
                    </m:oMath>
                  </m:oMathPara>
                </a14:m>
                <a:endParaRPr lang="en-US" b="0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𝜃</m:t>
                      </m:r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func>
                        <m:func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funcPr>
                        <m:fName>
                          <m:sSup>
                            <m:sSupPr>
                              <m:ctrlPr>
                                <a:rPr lang="en-US" b="0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latin typeface="Cambria Math"/>
                                </a:rPr>
                                <m:t>tan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/>
                                </a:rPr>
                                <m:t>−1</m:t>
                              </m:r>
                            </m:sup>
                          </m:sSup>
                        </m:fName>
                        <m:e>
                          <m:f>
                            <m:fPr>
                              <m:ctrlPr>
                                <a:rPr lang="en-US" b="0" i="1" smtClean="0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n-US" b="0" i="1" smtClean="0">
                                  <a:latin typeface="Cambria Math"/>
                                </a:rPr>
                                <m:t>10</m:t>
                              </m:r>
                            </m:num>
                            <m:den>
                              <m:r>
                                <a:rPr lang="en-US" b="0" i="1" smtClean="0">
                                  <a:latin typeface="Cambria Math"/>
                                </a:rPr>
                                <m:t>8</m:t>
                              </m:r>
                            </m:den>
                          </m:f>
                        </m:e>
                      </m:func>
                      <m:r>
                        <a:rPr lang="en-US" b="0" i="1" smtClean="0">
                          <a:latin typeface="Cambria Math"/>
                        </a:rPr>
                        <m:t>=51.3°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r>
                  <a:rPr lang="en-US" b="0" i="0" smtClean="0">
                    <a:latin typeface="Cambria Math"/>
                  </a:rPr>
                  <a:t>cos⁡𝜃=4/9</a:t>
                </a:r>
                <a:endParaRPr lang="en-US" b="0" dirty="0" smtClean="0"/>
              </a:p>
              <a:p>
                <a:r>
                  <a:rPr lang="en-US" b="0" i="0" smtClean="0">
                    <a:latin typeface="Cambria Math"/>
                  </a:rPr>
                  <a:t>𝜃=cos^(−1)⁡〖4/9〗=63.6°</a:t>
                </a:r>
                <a:endParaRPr lang="en-US" b="0" dirty="0" smtClean="0"/>
              </a:p>
              <a:p>
                <a:endParaRPr lang="en-US" dirty="0" smtClean="0"/>
              </a:p>
              <a:p>
                <a:r>
                  <a:rPr lang="en-US" b="0" i="0" smtClean="0">
                    <a:latin typeface="Cambria Math"/>
                  </a:rPr>
                  <a:t>tan⁡𝜃=10/8</a:t>
                </a:r>
                <a:endParaRPr lang="en-US" b="0" dirty="0" smtClean="0"/>
              </a:p>
              <a:p>
                <a:r>
                  <a:rPr lang="en-US" b="0" i="0" smtClean="0">
                    <a:latin typeface="Cambria Math"/>
                  </a:rPr>
                  <a:t>𝜃=tan^(−1)⁡〖10/8〗=51.3°</a:t>
                </a:r>
                <a:endParaRPr lang="en-US" dirty="0"/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D4B360-156B-43D2-8960-6001577024C5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2954668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D4B360-156B-43D2-8960-6001577024C5}" type="slidenum">
              <a:rPr lang="en-US" smtClean="0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770068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r>
                  <a:rPr lang="en-US" dirty="0" smtClean="0"/>
                  <a:t>Use Pythagorean</a:t>
                </a:r>
                <a:r>
                  <a:rPr lang="en-US" baseline="0" dirty="0" smtClean="0"/>
                  <a:t> Theorem to find hypotenuse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/>
                            </a:rPr>
                            <m:t>3</m:t>
                          </m:r>
                        </m:e>
                        <m:sup>
                          <m:r>
                            <a:rPr lang="en-US" b="0" i="1" smtClean="0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US" b="0" i="1" smtClean="0">
                          <a:latin typeface="Cambria Math"/>
                        </a:rPr>
                        <m:t>+</m:t>
                      </m:r>
                      <m:sSup>
                        <m:sSup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/>
                            </a:rPr>
                            <m:t>4</m:t>
                          </m:r>
                        </m:e>
                        <m:sup>
                          <m:r>
                            <a:rPr lang="en-US" b="0" i="1" smtClean="0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r>
                        <a:rPr lang="en-US" b="0" i="1" smtClean="0">
                          <a:latin typeface="Cambria Math"/>
                        </a:rPr>
                        <m:t>h𝑦</m:t>
                      </m:r>
                      <m:sSup>
                        <m:sSup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/>
                            </a:rPr>
                            <m:t>𝑝</m:t>
                          </m:r>
                        </m:e>
                        <m:sup>
                          <m:r>
                            <a:rPr lang="en-US" b="0" i="1" smtClean="0">
                              <a:latin typeface="Cambria Math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b="0" i="1" dirty="0" smtClean="0">
                  <a:latin typeface="Cambria Math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h𝑦𝑝</m:t>
                      </m:r>
                      <m:r>
                        <a:rPr lang="en-US" b="0" i="1" smtClean="0">
                          <a:latin typeface="Cambria Math"/>
                        </a:rPr>
                        <m:t>=5</m:t>
                      </m:r>
                    </m:oMath>
                  </m:oMathPara>
                </a14:m>
                <a:endParaRPr lang="en-US" b="0" dirty="0" smtClean="0"/>
              </a:p>
              <a:p>
                <a14:m>
                  <m:oMath xmlns:m="http://schemas.openxmlformats.org/officeDocument/2006/math">
                    <m:func>
                      <m:funcPr>
                        <m:ctrlPr>
                          <a:rPr lang="en-US" b="0" i="1" smtClean="0">
                            <a:latin typeface="Cambria Math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/>
                          </a:rPr>
                          <m:t>sin</m:t>
                        </m:r>
                      </m:fName>
                      <m:e>
                        <m:r>
                          <a:rPr lang="en-US" b="0" i="1" smtClean="0">
                            <a:latin typeface="Cambria Math"/>
                          </a:rPr>
                          <m:t>𝜃</m:t>
                        </m:r>
                      </m:e>
                    </m:func>
                    <m:r>
                      <a:rPr lang="en-US" b="0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/>
                          </a:rPr>
                          <m:t>3</m:t>
                        </m:r>
                      </m:num>
                      <m:den>
                        <m:r>
                          <a:rPr lang="en-US" b="0" i="1" smtClean="0">
                            <a:latin typeface="Cambria Math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dirty="0" smtClean="0"/>
                  <a:t>	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b="0" i="1" smtClean="0">
                            <a:latin typeface="Cambria Math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/>
                          </a:rPr>
                          <m:t>cos</m:t>
                        </m:r>
                      </m:fName>
                      <m:e>
                        <m:r>
                          <a:rPr lang="en-US" b="0" i="1" smtClean="0">
                            <a:latin typeface="Cambria Math"/>
                          </a:rPr>
                          <m:t>𝜃</m:t>
                        </m:r>
                      </m:e>
                    </m:func>
                    <m:r>
                      <a:rPr lang="en-US" b="0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/>
                          </a:rPr>
                          <m:t>4</m:t>
                        </m:r>
                      </m:num>
                      <m:den>
                        <m:r>
                          <a:rPr lang="en-US" b="0" i="1" smtClean="0">
                            <a:latin typeface="Cambria Math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dirty="0" smtClean="0"/>
                  <a:t>	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b="0" i="1" smtClean="0">
                            <a:latin typeface="Cambria Math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/>
                          </a:rPr>
                          <m:t>tan</m:t>
                        </m:r>
                      </m:fName>
                      <m:e>
                        <m:r>
                          <a:rPr lang="en-US" b="0" i="1" smtClean="0">
                            <a:latin typeface="Cambria Math"/>
                          </a:rPr>
                          <m:t>𝜃</m:t>
                        </m:r>
                      </m:e>
                    </m:func>
                    <m:r>
                      <a:rPr lang="en-US" b="0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/>
                          </a:rPr>
                          <m:t>3</m:t>
                        </m:r>
                      </m:num>
                      <m:den>
                        <m:r>
                          <a:rPr lang="en-US" b="0" i="1" smtClean="0">
                            <a:latin typeface="Cambria Math"/>
                          </a:rPr>
                          <m:t>4</m:t>
                        </m:r>
                      </m:den>
                    </m:f>
                  </m:oMath>
                </a14:m>
                <a:endParaRPr lang="en-US" b="0" dirty="0" smtClean="0"/>
              </a:p>
              <a:p>
                <a14:m>
                  <m:oMath xmlns:m="http://schemas.openxmlformats.org/officeDocument/2006/math">
                    <m:func>
                      <m:funcPr>
                        <m:ctrlPr>
                          <a:rPr lang="en-US" b="0" i="1" smtClean="0">
                            <a:latin typeface="Cambria Math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/>
                          </a:rPr>
                          <m:t>csc</m:t>
                        </m:r>
                      </m:fName>
                      <m:e>
                        <m:r>
                          <a:rPr lang="en-US" b="0" i="1" smtClean="0">
                            <a:latin typeface="Cambria Math"/>
                          </a:rPr>
                          <m:t>𝜃</m:t>
                        </m:r>
                      </m:e>
                    </m:func>
                    <m:r>
                      <a:rPr lang="en-US" b="0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/>
                          </a:rPr>
                          <m:t>5</m:t>
                        </m:r>
                      </m:num>
                      <m:den>
                        <m:r>
                          <a:rPr lang="en-US" b="0" i="1" smtClean="0">
                            <a:latin typeface="Cambria Math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dirty="0" smtClean="0"/>
                  <a:t>	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b="0" i="1" smtClean="0">
                            <a:latin typeface="Cambria Math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/>
                          </a:rPr>
                          <m:t>sec</m:t>
                        </m:r>
                      </m:fName>
                      <m:e>
                        <m:r>
                          <a:rPr lang="en-US" b="0" i="1" smtClean="0">
                            <a:latin typeface="Cambria Math"/>
                          </a:rPr>
                          <m:t>𝜃</m:t>
                        </m:r>
                      </m:e>
                    </m:func>
                    <m:r>
                      <a:rPr lang="en-US" b="0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/>
                          </a:rPr>
                          <m:t>5</m:t>
                        </m:r>
                      </m:num>
                      <m:den>
                        <m:r>
                          <a:rPr lang="en-US" b="0" i="1" smtClean="0">
                            <a:latin typeface="Cambria Math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dirty="0" smtClean="0"/>
                  <a:t>	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b="0" i="1" smtClean="0">
                            <a:latin typeface="Cambria Math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/>
                          </a:rPr>
                          <m:t>cot</m:t>
                        </m:r>
                      </m:fName>
                      <m:e>
                        <m:r>
                          <a:rPr lang="en-US" b="0" i="1" smtClean="0">
                            <a:latin typeface="Cambria Math"/>
                          </a:rPr>
                          <m:t>𝜃</m:t>
                        </m:r>
                      </m:e>
                    </m:func>
                    <m:r>
                      <a:rPr lang="en-US" b="0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/>
                          </a:rPr>
                          <m:t>4</m:t>
                        </m:r>
                      </m:num>
                      <m:den>
                        <m:r>
                          <a:rPr lang="en-US" b="0" i="1" smtClean="0">
                            <a:latin typeface="Cambria Math"/>
                          </a:rPr>
                          <m:t>3</m:t>
                        </m:r>
                      </m:den>
                    </m:f>
                  </m:oMath>
                </a14:m>
                <a:endParaRPr lang="en-US" b="0" dirty="0" smtClean="0"/>
              </a:p>
              <a:p>
                <a:endParaRPr lang="en-US" dirty="0" smtClean="0"/>
              </a:p>
              <a:p>
                <a:r>
                  <a:rPr lang="en-US" dirty="0" smtClean="0"/>
                  <a:t>Use Pythagorean</a:t>
                </a:r>
                <a:r>
                  <a:rPr lang="en-US" baseline="0" dirty="0" smtClean="0"/>
                  <a:t> Theorem to find adjacent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/>
                            </a:rPr>
                            <m:t>15</m:t>
                          </m:r>
                        </m:e>
                        <m:sup>
                          <m:r>
                            <a:rPr lang="en-US" b="0" i="1" smtClean="0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US" b="0" i="1" smtClean="0">
                          <a:latin typeface="Cambria Math"/>
                        </a:rPr>
                        <m:t>+</m:t>
                      </m:r>
                      <m:r>
                        <a:rPr lang="en-US" b="0" i="1" smtClean="0">
                          <a:latin typeface="Cambria Math"/>
                        </a:rPr>
                        <m:t>𝑎𝑑</m:t>
                      </m:r>
                      <m:sSup>
                        <m:sSup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/>
                            </a:rPr>
                            <m:t>𝑗</m:t>
                          </m:r>
                        </m:e>
                        <m:sup>
                          <m:r>
                            <a:rPr lang="en-US" b="0" i="1" smtClean="0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/>
                            </a:rPr>
                            <m:t>17</m:t>
                          </m:r>
                        </m:e>
                        <m:sup>
                          <m:r>
                            <a:rPr lang="en-US" b="0" i="1" smtClean="0">
                              <a:latin typeface="Cambria Math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b="0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225+</m:t>
                      </m:r>
                      <m:r>
                        <a:rPr lang="en-US" b="0" i="1" smtClean="0">
                          <a:latin typeface="Cambria Math"/>
                        </a:rPr>
                        <m:t>𝑎𝑑</m:t>
                      </m:r>
                      <m:sSup>
                        <m:sSup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/>
                            </a:rPr>
                            <m:t>𝑗</m:t>
                          </m:r>
                        </m:e>
                        <m:sup>
                          <m:r>
                            <a:rPr lang="en-US" b="0" i="1" smtClean="0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US" b="0" i="1" smtClean="0">
                          <a:latin typeface="Cambria Math"/>
                        </a:rPr>
                        <m:t>=289</m:t>
                      </m:r>
                    </m:oMath>
                  </m:oMathPara>
                </a14:m>
                <a:endParaRPr lang="en-US" b="0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𝑎𝑑</m:t>
                      </m:r>
                      <m:sSup>
                        <m:sSup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/>
                            </a:rPr>
                            <m:t>𝑗</m:t>
                          </m:r>
                        </m:e>
                        <m:sup>
                          <m:r>
                            <a:rPr lang="en-US" b="0" i="1" smtClean="0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US" b="0" i="1" smtClean="0">
                          <a:latin typeface="Cambria Math"/>
                        </a:rPr>
                        <m:t>=64</m:t>
                      </m:r>
                    </m:oMath>
                  </m:oMathPara>
                </a14:m>
                <a:endParaRPr lang="en-US" b="0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𝑎𝑑𝑗</m:t>
                      </m:r>
                      <m:r>
                        <a:rPr lang="en-US" b="0" i="1" smtClean="0">
                          <a:latin typeface="Cambria Math"/>
                        </a:rPr>
                        <m:t>=8</m:t>
                      </m:r>
                    </m:oMath>
                  </m:oMathPara>
                </a14:m>
                <a:endParaRPr lang="en-US" b="0" dirty="0" smtClean="0"/>
              </a:p>
              <a:p>
                <a14:m>
                  <m:oMath xmlns:m="http://schemas.openxmlformats.org/officeDocument/2006/math">
                    <m:func>
                      <m:funcPr>
                        <m:ctrlPr>
                          <a:rPr lang="en-US" b="0" i="1" smtClean="0">
                            <a:latin typeface="Cambria Math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/>
                          </a:rPr>
                          <m:t>sin</m:t>
                        </m:r>
                      </m:fName>
                      <m:e>
                        <m:r>
                          <a:rPr lang="en-US" b="0" i="1" smtClean="0">
                            <a:latin typeface="Cambria Math"/>
                          </a:rPr>
                          <m:t>𝜃</m:t>
                        </m:r>
                      </m:e>
                    </m:func>
                    <m:r>
                      <a:rPr lang="en-US" b="0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/>
                          </a:rPr>
                          <m:t>15</m:t>
                        </m:r>
                      </m:num>
                      <m:den>
                        <m:r>
                          <a:rPr lang="en-US" b="0" i="1" smtClean="0">
                            <a:latin typeface="Cambria Math"/>
                          </a:rPr>
                          <m:t>17</m:t>
                        </m:r>
                      </m:den>
                    </m:f>
                  </m:oMath>
                </a14:m>
                <a:r>
                  <a:rPr lang="en-US" dirty="0" smtClean="0"/>
                  <a:t>	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b="0" i="1" smtClean="0">
                            <a:latin typeface="Cambria Math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/>
                          </a:rPr>
                          <m:t>cos</m:t>
                        </m:r>
                      </m:fName>
                      <m:e>
                        <m:r>
                          <a:rPr lang="en-US" b="0" i="1" smtClean="0">
                            <a:latin typeface="Cambria Math"/>
                          </a:rPr>
                          <m:t>𝜃</m:t>
                        </m:r>
                      </m:e>
                    </m:func>
                    <m:r>
                      <a:rPr lang="en-US" b="0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/>
                          </a:rPr>
                          <m:t>8</m:t>
                        </m:r>
                      </m:num>
                      <m:den>
                        <m:r>
                          <a:rPr lang="en-US" b="0" i="1" smtClean="0">
                            <a:latin typeface="Cambria Math"/>
                          </a:rPr>
                          <m:t>17</m:t>
                        </m:r>
                      </m:den>
                    </m:f>
                  </m:oMath>
                </a14:m>
                <a:r>
                  <a:rPr lang="en-US" dirty="0" smtClean="0"/>
                  <a:t>	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b="0" i="1" smtClean="0">
                            <a:latin typeface="Cambria Math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/>
                          </a:rPr>
                          <m:t>tan</m:t>
                        </m:r>
                      </m:fName>
                      <m:e>
                        <m:r>
                          <a:rPr lang="en-US" b="0" i="1" smtClean="0">
                            <a:latin typeface="Cambria Math"/>
                          </a:rPr>
                          <m:t>𝜃</m:t>
                        </m:r>
                      </m:e>
                    </m:func>
                    <m:r>
                      <a:rPr lang="en-US" b="0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/>
                          </a:rPr>
                          <m:t>15</m:t>
                        </m:r>
                      </m:num>
                      <m:den>
                        <m:r>
                          <a:rPr lang="en-US" b="0" i="1" smtClean="0">
                            <a:latin typeface="Cambria Math"/>
                          </a:rPr>
                          <m:t>8</m:t>
                        </m:r>
                      </m:den>
                    </m:f>
                  </m:oMath>
                </a14:m>
                <a:endParaRPr lang="en-US" b="0" dirty="0" smtClean="0"/>
              </a:p>
              <a:p>
                <a14:m>
                  <m:oMath xmlns:m="http://schemas.openxmlformats.org/officeDocument/2006/math">
                    <m:func>
                      <m:funcPr>
                        <m:ctrlPr>
                          <a:rPr lang="en-US" b="0" i="1" smtClean="0">
                            <a:latin typeface="Cambria Math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/>
                          </a:rPr>
                          <m:t>csc</m:t>
                        </m:r>
                      </m:fName>
                      <m:e>
                        <m:r>
                          <a:rPr lang="en-US" b="0" i="1" smtClean="0">
                            <a:latin typeface="Cambria Math"/>
                          </a:rPr>
                          <m:t>𝜃</m:t>
                        </m:r>
                      </m:e>
                    </m:func>
                    <m:r>
                      <a:rPr lang="en-US" b="0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/>
                          </a:rPr>
                          <m:t>17</m:t>
                        </m:r>
                      </m:num>
                      <m:den>
                        <m:r>
                          <a:rPr lang="en-US" b="0" i="1" smtClean="0">
                            <a:latin typeface="Cambria Math"/>
                          </a:rPr>
                          <m:t>15</m:t>
                        </m:r>
                      </m:den>
                    </m:f>
                  </m:oMath>
                </a14:m>
                <a:r>
                  <a:rPr lang="en-US" dirty="0" smtClean="0"/>
                  <a:t>	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b="0" i="1" smtClean="0">
                            <a:latin typeface="Cambria Math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/>
                          </a:rPr>
                          <m:t>sec</m:t>
                        </m:r>
                      </m:fName>
                      <m:e>
                        <m:r>
                          <a:rPr lang="en-US" b="0" i="1" smtClean="0">
                            <a:latin typeface="Cambria Math"/>
                          </a:rPr>
                          <m:t>𝜃</m:t>
                        </m:r>
                      </m:e>
                    </m:func>
                    <m:r>
                      <a:rPr lang="en-US" b="0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/>
                          </a:rPr>
                          <m:t>17</m:t>
                        </m:r>
                      </m:num>
                      <m:den>
                        <m:r>
                          <a:rPr lang="en-US" b="0" i="1" smtClean="0">
                            <a:latin typeface="Cambria Math"/>
                          </a:rPr>
                          <m:t>8</m:t>
                        </m:r>
                      </m:den>
                    </m:f>
                  </m:oMath>
                </a14:m>
                <a:r>
                  <a:rPr lang="en-US" dirty="0" smtClean="0"/>
                  <a:t>	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b="0" i="1" smtClean="0">
                            <a:latin typeface="Cambria Math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/>
                          </a:rPr>
                          <m:t>cot</m:t>
                        </m:r>
                      </m:fName>
                      <m:e>
                        <m:r>
                          <a:rPr lang="en-US" b="0" i="1" smtClean="0">
                            <a:latin typeface="Cambria Math"/>
                          </a:rPr>
                          <m:t>𝜃</m:t>
                        </m:r>
                      </m:e>
                    </m:func>
                    <m:r>
                      <a:rPr lang="en-US" b="0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/>
                          </a:rPr>
                          <m:t>8</m:t>
                        </m:r>
                      </m:num>
                      <m:den>
                        <m:r>
                          <a:rPr lang="en-US" b="0" i="1" smtClean="0">
                            <a:latin typeface="Cambria Math"/>
                          </a:rPr>
                          <m:t>15</m:t>
                        </m:r>
                      </m:den>
                    </m:f>
                  </m:oMath>
                </a14:m>
                <a:endParaRPr lang="en-US" b="0" dirty="0" smtClean="0"/>
              </a:p>
              <a:p>
                <a:endParaRPr lang="en-US" dirty="0" smtClean="0"/>
              </a:p>
              <a:p>
                <a:r>
                  <a:rPr lang="en-US" dirty="0" smtClean="0"/>
                  <a:t>Draw</a:t>
                </a:r>
                <a:r>
                  <a:rPr lang="en-US" baseline="0" dirty="0" smtClean="0"/>
                  <a:t> triangle and use </a:t>
                </a:r>
                <a:r>
                  <a:rPr lang="en-US" baseline="0" dirty="0" err="1" smtClean="0"/>
                  <a:t>pythagorean</a:t>
                </a:r>
                <a:r>
                  <a:rPr lang="en-US" baseline="0" dirty="0" smtClean="0"/>
                  <a:t> theorem to find opposite side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𝑎𝑑𝑗</m:t>
                      </m:r>
                      <m:r>
                        <a:rPr lang="en-US" b="0" i="1" smtClean="0">
                          <a:latin typeface="Cambria Math"/>
                        </a:rPr>
                        <m:t>=7</m:t>
                      </m:r>
                    </m:oMath>
                  </m:oMathPara>
                </a14:m>
                <a:endParaRPr lang="en-US" b="0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h𝑦𝑝</m:t>
                      </m:r>
                      <m:r>
                        <a:rPr lang="en-US" b="0" i="1" smtClean="0">
                          <a:latin typeface="Cambria Math"/>
                        </a:rPr>
                        <m:t>=10</m:t>
                      </m:r>
                    </m:oMath>
                  </m:oMathPara>
                </a14:m>
                <a:endParaRPr lang="en-US" b="0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/>
                            </a:rPr>
                            <m:t>7</m:t>
                          </m:r>
                        </m:e>
                        <m:sup>
                          <m:r>
                            <a:rPr lang="en-US" b="0" i="1" smtClean="0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US" b="0" i="1" smtClean="0">
                          <a:latin typeface="Cambria Math"/>
                        </a:rPr>
                        <m:t>+</m:t>
                      </m:r>
                      <m:sSup>
                        <m:sSup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m:rPr>
                              <m:nor/>
                            </m:rPr>
                            <a:rPr lang="en-US" b="0" i="0" smtClean="0">
                              <a:latin typeface="Cambria Math"/>
                            </a:rPr>
                            <m:t>opp</m:t>
                          </m:r>
                        </m:e>
                        <m:sup>
                          <m:r>
                            <a:rPr lang="en-US" b="0" i="1" smtClean="0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/>
                            </a:rPr>
                            <m:t>10</m:t>
                          </m:r>
                        </m:e>
                        <m:sup>
                          <m:r>
                            <a:rPr lang="en-US" b="0" i="1" smtClean="0">
                              <a:latin typeface="Cambria Math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b="0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/>
                            </a:rPr>
                            <m:t>𝑜𝑝𝑝</m:t>
                          </m:r>
                        </m:e>
                        <m:sup>
                          <m:r>
                            <a:rPr lang="en-US" b="0" i="1" smtClean="0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US" b="0" i="1" smtClean="0">
                          <a:latin typeface="Cambria Math"/>
                        </a:rPr>
                        <m:t>=51</m:t>
                      </m:r>
                    </m:oMath>
                  </m:oMathPara>
                </a14:m>
                <a:endParaRPr lang="en-US" b="0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𝑜𝑝𝑝</m:t>
                      </m:r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radPr>
                        <m:deg/>
                        <m:e>
                          <m:r>
                            <a:rPr lang="en-US" b="0" i="1" smtClean="0">
                              <a:latin typeface="Cambria Math"/>
                            </a:rPr>
                            <m:t>51</m:t>
                          </m:r>
                        </m:e>
                      </m:rad>
                    </m:oMath>
                  </m:oMathPara>
                </a14:m>
                <a:endParaRPr lang="en-US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/>
                            </a:rPr>
                            <m:t>sin</m:t>
                          </m:r>
                        </m:fName>
                        <m:e>
                          <m:r>
                            <a:rPr lang="en-US" b="0" i="1" smtClean="0">
                              <a:latin typeface="Cambria Math"/>
                            </a:rPr>
                            <m:t>𝜃</m:t>
                          </m:r>
                        </m:e>
                      </m:func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fPr>
                        <m:num>
                          <m:rad>
                            <m:radPr>
                              <m:degHide m:val="on"/>
                              <m:ctrlPr>
                                <a:rPr lang="en-US" b="0" i="1" smtClean="0">
                                  <a:latin typeface="Cambria Math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51</m:t>
                              </m:r>
                            </m:e>
                          </m:rad>
                        </m:num>
                        <m:den>
                          <m:r>
                            <a:rPr lang="en-US" b="0" i="1" smtClean="0">
                              <a:latin typeface="Cambria Math"/>
                            </a:rPr>
                            <m:t>10</m:t>
                          </m:r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r>
                  <a:rPr lang="en-US" dirty="0" smtClean="0"/>
                  <a:t>Use Pythagorean</a:t>
                </a:r>
                <a:r>
                  <a:rPr lang="en-US" baseline="0" dirty="0" smtClean="0"/>
                  <a:t> Theorem to find hypotenuse</a:t>
                </a:r>
              </a:p>
              <a:p>
                <a:r>
                  <a:rPr lang="en-US" b="0" i="0" smtClean="0">
                    <a:latin typeface="Cambria Math"/>
                  </a:rPr>
                  <a:t>3^2+4^2=ℎ𝑦𝑝^2</a:t>
                </a:r>
                <a:endParaRPr lang="en-US" b="0" i="1" dirty="0" smtClean="0">
                  <a:latin typeface="Cambria Math"/>
                </a:endParaRPr>
              </a:p>
              <a:p>
                <a:r>
                  <a:rPr lang="en-US" b="0" i="0" smtClean="0">
                    <a:latin typeface="Cambria Math"/>
                  </a:rPr>
                  <a:t>ℎ𝑦𝑝=5</a:t>
                </a:r>
                <a:endParaRPr lang="en-US" b="0" dirty="0" smtClean="0"/>
              </a:p>
              <a:p>
                <a:r>
                  <a:rPr lang="en-US" b="0" i="0" smtClean="0">
                    <a:latin typeface="Cambria Math"/>
                  </a:rPr>
                  <a:t>sin⁡𝜃=3/5</a:t>
                </a:r>
                <a:r>
                  <a:rPr lang="en-US" dirty="0" smtClean="0"/>
                  <a:t>	</a:t>
                </a:r>
                <a:r>
                  <a:rPr lang="en-US" b="0" i="0" smtClean="0">
                    <a:latin typeface="Cambria Math"/>
                  </a:rPr>
                  <a:t>cos⁡𝜃=4/5</a:t>
                </a:r>
                <a:r>
                  <a:rPr lang="en-US" dirty="0" smtClean="0"/>
                  <a:t>	</a:t>
                </a:r>
                <a:r>
                  <a:rPr lang="en-US" b="0" i="0" smtClean="0">
                    <a:latin typeface="Cambria Math"/>
                  </a:rPr>
                  <a:t>tan⁡𝜃=3/4</a:t>
                </a:r>
                <a:endParaRPr lang="en-US" b="0" dirty="0" smtClean="0"/>
              </a:p>
              <a:p>
                <a:r>
                  <a:rPr lang="en-US" b="0" i="0" smtClean="0">
                    <a:latin typeface="Cambria Math"/>
                  </a:rPr>
                  <a:t>csc⁡𝜃=5/3</a:t>
                </a:r>
                <a:r>
                  <a:rPr lang="en-US" dirty="0" smtClean="0"/>
                  <a:t>	</a:t>
                </a:r>
                <a:r>
                  <a:rPr lang="en-US" b="0" i="0" smtClean="0">
                    <a:latin typeface="Cambria Math"/>
                  </a:rPr>
                  <a:t>sec⁡𝜃=5/4</a:t>
                </a:r>
                <a:r>
                  <a:rPr lang="en-US" dirty="0" smtClean="0"/>
                  <a:t>	</a:t>
                </a:r>
                <a:r>
                  <a:rPr lang="en-US" b="0" i="0" smtClean="0">
                    <a:latin typeface="Cambria Math"/>
                  </a:rPr>
                  <a:t>cot⁡𝜃=4/3</a:t>
                </a:r>
                <a:endParaRPr lang="en-US" b="0" dirty="0" smtClean="0"/>
              </a:p>
              <a:p>
                <a:endParaRPr lang="en-US" dirty="0" smtClean="0"/>
              </a:p>
              <a:p>
                <a:r>
                  <a:rPr lang="en-US" dirty="0" smtClean="0"/>
                  <a:t>Use Pythagorean</a:t>
                </a:r>
                <a:r>
                  <a:rPr lang="en-US" baseline="0" dirty="0" smtClean="0"/>
                  <a:t> Theorem to find adjacent</a:t>
                </a:r>
              </a:p>
              <a:p>
                <a:r>
                  <a:rPr lang="en-US" b="0" i="0" smtClean="0">
                    <a:latin typeface="Cambria Math"/>
                  </a:rPr>
                  <a:t>〖15〗^2+𝑎𝑑𝑗^2=〖17〗^2</a:t>
                </a:r>
                <a:endParaRPr lang="en-US" b="0" dirty="0" smtClean="0"/>
              </a:p>
              <a:p>
                <a:r>
                  <a:rPr lang="en-US" b="0" i="0" smtClean="0">
                    <a:latin typeface="Cambria Math"/>
                  </a:rPr>
                  <a:t>225+𝑎𝑑𝑗^2=289</a:t>
                </a:r>
                <a:endParaRPr lang="en-US" b="0" dirty="0" smtClean="0"/>
              </a:p>
              <a:p>
                <a:r>
                  <a:rPr lang="en-US" b="0" i="0" smtClean="0">
                    <a:latin typeface="Cambria Math"/>
                  </a:rPr>
                  <a:t>𝑎𝑑𝑗^2=64</a:t>
                </a:r>
                <a:endParaRPr lang="en-US" b="0" dirty="0" smtClean="0"/>
              </a:p>
              <a:p>
                <a:r>
                  <a:rPr lang="en-US" b="0" i="0" smtClean="0">
                    <a:latin typeface="Cambria Math"/>
                  </a:rPr>
                  <a:t>𝑎𝑑𝑗=8</a:t>
                </a:r>
                <a:endParaRPr lang="en-US" b="0" dirty="0" smtClean="0"/>
              </a:p>
              <a:p>
                <a:r>
                  <a:rPr lang="en-US" b="0" i="0" smtClean="0">
                    <a:latin typeface="Cambria Math"/>
                  </a:rPr>
                  <a:t>sin⁡𝜃=15/17</a:t>
                </a:r>
                <a:r>
                  <a:rPr lang="en-US" dirty="0" smtClean="0"/>
                  <a:t>	</a:t>
                </a:r>
                <a:r>
                  <a:rPr lang="en-US" b="0" i="0" smtClean="0">
                    <a:latin typeface="Cambria Math"/>
                  </a:rPr>
                  <a:t>cos⁡𝜃=8/17</a:t>
                </a:r>
                <a:r>
                  <a:rPr lang="en-US" dirty="0" smtClean="0"/>
                  <a:t>	</a:t>
                </a:r>
                <a:r>
                  <a:rPr lang="en-US" b="0" i="0" smtClean="0">
                    <a:latin typeface="Cambria Math"/>
                  </a:rPr>
                  <a:t>tan⁡𝜃=15/8</a:t>
                </a:r>
                <a:endParaRPr lang="en-US" b="0" dirty="0" smtClean="0"/>
              </a:p>
              <a:p>
                <a:r>
                  <a:rPr lang="en-US" b="0" i="0" smtClean="0">
                    <a:latin typeface="Cambria Math"/>
                  </a:rPr>
                  <a:t>csc⁡𝜃=17/15</a:t>
                </a:r>
                <a:r>
                  <a:rPr lang="en-US" dirty="0" smtClean="0"/>
                  <a:t>	</a:t>
                </a:r>
                <a:r>
                  <a:rPr lang="en-US" b="0" i="0" smtClean="0">
                    <a:latin typeface="Cambria Math"/>
                  </a:rPr>
                  <a:t>sec⁡𝜃=17/8</a:t>
                </a:r>
                <a:r>
                  <a:rPr lang="en-US" dirty="0" smtClean="0"/>
                  <a:t>	</a:t>
                </a:r>
                <a:r>
                  <a:rPr lang="en-US" b="0" i="0" smtClean="0">
                    <a:latin typeface="Cambria Math"/>
                  </a:rPr>
                  <a:t>cot⁡𝜃=8/15</a:t>
                </a:r>
                <a:endParaRPr lang="en-US" b="0" dirty="0" smtClean="0"/>
              </a:p>
              <a:p>
                <a:endParaRPr lang="en-US" dirty="0" smtClean="0"/>
              </a:p>
              <a:p>
                <a:r>
                  <a:rPr lang="en-US" dirty="0" smtClean="0"/>
                  <a:t>Draw</a:t>
                </a:r>
                <a:r>
                  <a:rPr lang="en-US" baseline="0" dirty="0" smtClean="0"/>
                  <a:t> triangle and use </a:t>
                </a:r>
                <a:r>
                  <a:rPr lang="en-US" baseline="0" dirty="0" err="1" smtClean="0"/>
                  <a:t>pythagorean</a:t>
                </a:r>
                <a:r>
                  <a:rPr lang="en-US" baseline="0" dirty="0" smtClean="0"/>
                  <a:t> theorem to find opposite side</a:t>
                </a:r>
              </a:p>
              <a:p>
                <a:r>
                  <a:rPr lang="en-US" b="0" i="0" smtClean="0">
                    <a:latin typeface="Cambria Math"/>
                  </a:rPr>
                  <a:t>𝑎𝑑𝑗=7</a:t>
                </a:r>
                <a:endParaRPr lang="en-US" b="0" dirty="0" smtClean="0"/>
              </a:p>
              <a:p>
                <a:r>
                  <a:rPr lang="en-US" b="0" i="0" smtClean="0">
                    <a:latin typeface="Cambria Math"/>
                  </a:rPr>
                  <a:t>ℎ𝑦𝑝=10</a:t>
                </a:r>
                <a:endParaRPr lang="en-US" b="0" dirty="0" smtClean="0"/>
              </a:p>
              <a:p>
                <a:r>
                  <a:rPr lang="en-US" b="0" i="0" smtClean="0">
                    <a:latin typeface="Cambria Math"/>
                  </a:rPr>
                  <a:t>7^2+〖"opp" 〗^2=〖10〗^2</a:t>
                </a:r>
                <a:endParaRPr lang="en-US" b="0" dirty="0" smtClean="0"/>
              </a:p>
              <a:p>
                <a:r>
                  <a:rPr lang="en-US" b="0" i="0" smtClean="0">
                    <a:latin typeface="Cambria Math"/>
                  </a:rPr>
                  <a:t>〖𝑜𝑝𝑝〗^2=51</a:t>
                </a:r>
                <a:endParaRPr lang="en-US" b="0" dirty="0" smtClean="0"/>
              </a:p>
              <a:p>
                <a:r>
                  <a:rPr lang="en-US" b="0" i="0" smtClean="0">
                    <a:latin typeface="Cambria Math"/>
                  </a:rPr>
                  <a:t>𝑜𝑝𝑝=√51</a:t>
                </a:r>
                <a:endParaRPr lang="en-US" dirty="0" smtClean="0"/>
              </a:p>
              <a:p>
                <a:r>
                  <a:rPr lang="en-US" b="0" i="0" smtClean="0">
                    <a:latin typeface="Cambria Math"/>
                  </a:rPr>
                  <a:t>sin⁡𝜃=√51/10</a:t>
                </a:r>
                <a:endParaRPr lang="en-US" dirty="0"/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D4B360-156B-43D2-8960-6001577024C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1779377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D4B360-156B-43D2-8960-6001577024C5}" type="slidenum">
              <a:rPr lang="en-US" smtClean="0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1276720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𝐶</m:t>
                      </m:r>
                      <m:r>
                        <a:rPr lang="en-US" b="0" i="1" smtClean="0">
                          <a:latin typeface="Cambria Math"/>
                        </a:rPr>
                        <m:t>=180°−51°−44°=85°</m:t>
                      </m:r>
                    </m:oMath>
                  </m:oMathPara>
                </a14:m>
                <a:endParaRPr lang="en-US" b="0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fPr>
                        <m:num>
                          <m:func>
                            <m:funcPr>
                              <m:ctrlPr>
                                <a:rPr lang="en-US" b="0" i="1" smtClean="0">
                                  <a:latin typeface="Cambria Math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latin typeface="Cambria Math"/>
                                </a:rPr>
                                <m:t>sin</m:t>
                              </m:r>
                            </m:fName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𝐶</m:t>
                              </m:r>
                            </m:e>
                          </m:func>
                        </m:num>
                        <m:den>
                          <m:r>
                            <a:rPr lang="en-US" b="0" i="1" smtClean="0">
                              <a:latin typeface="Cambria Math"/>
                            </a:rPr>
                            <m:t>𝑐</m:t>
                          </m:r>
                        </m:den>
                      </m:f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fPr>
                        <m:num>
                          <m:func>
                            <m:funcPr>
                              <m:ctrlPr>
                                <a:rPr lang="en-US" b="0" i="1" smtClean="0">
                                  <a:latin typeface="Cambria Math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latin typeface="Cambria Math"/>
                                </a:rPr>
                                <m:t>sin</m:t>
                              </m:r>
                            </m:fName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𝐴</m:t>
                              </m:r>
                            </m:e>
                          </m:func>
                        </m:num>
                        <m:den>
                          <m:r>
                            <a:rPr lang="en-US" b="0" i="1" smtClean="0">
                              <a:latin typeface="Cambria Math"/>
                            </a:rPr>
                            <m:t>𝑎</m:t>
                          </m:r>
                        </m:den>
                      </m:f>
                    </m:oMath>
                  </m:oMathPara>
                </a14:m>
                <a:endParaRPr lang="en-US" b="0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fPr>
                        <m:num>
                          <m:func>
                            <m:funcPr>
                              <m:ctrlPr>
                                <a:rPr lang="en-US" b="0" i="1" smtClean="0">
                                  <a:latin typeface="Cambria Math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latin typeface="Cambria Math"/>
                                </a:rPr>
                                <m:t>sin</m:t>
                              </m:r>
                            </m:fName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85°</m:t>
                              </m:r>
                            </m:e>
                          </m:func>
                        </m:num>
                        <m:den>
                          <m:r>
                            <a:rPr lang="en-US" b="0" i="1" smtClean="0">
                              <a:latin typeface="Cambria Math"/>
                            </a:rPr>
                            <m:t>11</m:t>
                          </m:r>
                        </m:den>
                      </m:f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fPr>
                        <m:num>
                          <m:func>
                            <m:funcPr>
                              <m:ctrlPr>
                                <a:rPr lang="en-US" b="0" i="1" smtClean="0">
                                  <a:latin typeface="Cambria Math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latin typeface="Cambria Math"/>
                                </a:rPr>
                                <m:t>sin</m:t>
                              </m:r>
                            </m:fName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51°</m:t>
                              </m:r>
                            </m:e>
                          </m:func>
                        </m:num>
                        <m:den>
                          <m:r>
                            <a:rPr lang="en-US" b="0" i="1" smtClean="0">
                              <a:latin typeface="Cambria Math"/>
                            </a:rPr>
                            <m:t>𝑎</m:t>
                          </m:r>
                        </m:den>
                      </m:f>
                    </m:oMath>
                  </m:oMathPara>
                </a14:m>
                <a:endParaRPr lang="en-US" b="0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𝑎</m:t>
                      </m:r>
                      <m:r>
                        <a:rPr lang="en-US" b="0" i="1" smtClean="0">
                          <a:latin typeface="Cambria Math"/>
                        </a:rPr>
                        <m:t>⋅</m:t>
                      </m:r>
                      <m:func>
                        <m:func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/>
                            </a:rPr>
                            <m:t>sin</m:t>
                          </m:r>
                        </m:fName>
                        <m:e>
                          <m:r>
                            <a:rPr lang="en-US" b="0" i="1" smtClean="0">
                              <a:latin typeface="Cambria Math"/>
                            </a:rPr>
                            <m:t>85°</m:t>
                          </m:r>
                        </m:e>
                      </m:func>
                      <m:r>
                        <a:rPr lang="en-US" b="0" i="1" smtClean="0">
                          <a:latin typeface="Cambria Math"/>
                        </a:rPr>
                        <m:t>=11⋅</m:t>
                      </m:r>
                      <m:func>
                        <m:func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/>
                            </a:rPr>
                            <m:t>sin</m:t>
                          </m:r>
                        </m:fName>
                        <m:e>
                          <m:r>
                            <a:rPr lang="en-US" b="0" i="1" smtClean="0">
                              <a:latin typeface="Cambria Math"/>
                            </a:rPr>
                            <m:t>51°</m:t>
                          </m:r>
                        </m:e>
                      </m:func>
                    </m:oMath>
                  </m:oMathPara>
                </a14:m>
                <a:endParaRPr lang="en-US" b="0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𝑎</m:t>
                      </m:r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/>
                            </a:rPr>
                            <m:t>11⋅</m:t>
                          </m:r>
                          <m:func>
                            <m:funcPr>
                              <m:ctrlPr>
                                <a:rPr lang="en-US" b="0" i="1" smtClean="0">
                                  <a:latin typeface="Cambria Math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latin typeface="Cambria Math"/>
                                </a:rPr>
                                <m:t>sin</m:t>
                              </m:r>
                            </m:fName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51°</m:t>
                              </m:r>
                            </m:e>
                          </m:func>
                        </m:num>
                        <m:den>
                          <m:func>
                            <m:funcPr>
                              <m:ctrlPr>
                                <a:rPr lang="en-US" b="0" i="1" smtClean="0">
                                  <a:latin typeface="Cambria Math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latin typeface="Cambria Math"/>
                                </a:rPr>
                                <m:t>sin</m:t>
                              </m:r>
                            </m:fName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85°</m:t>
                              </m:r>
                            </m:e>
                          </m:func>
                        </m:den>
                      </m:f>
                      <m:r>
                        <a:rPr lang="en-US" b="0" i="1" smtClean="0">
                          <a:latin typeface="Cambria Math"/>
                        </a:rPr>
                        <m:t>≈8.58</m:t>
                      </m:r>
                    </m:oMath>
                  </m:oMathPara>
                </a14:m>
                <a:endParaRPr lang="en-US" b="0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fPr>
                        <m:num>
                          <m:func>
                            <m:funcPr>
                              <m:ctrlPr>
                                <a:rPr lang="en-US" b="0" i="1" smtClean="0">
                                  <a:latin typeface="Cambria Math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latin typeface="Cambria Math"/>
                                </a:rPr>
                                <m:t>sin</m:t>
                              </m:r>
                            </m:fName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𝐶</m:t>
                              </m:r>
                            </m:e>
                          </m:func>
                        </m:num>
                        <m:den>
                          <m:r>
                            <a:rPr lang="en-US" b="0" i="1" smtClean="0">
                              <a:latin typeface="Cambria Math"/>
                            </a:rPr>
                            <m:t>𝑐</m:t>
                          </m:r>
                        </m:den>
                      </m:f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fPr>
                        <m:num>
                          <m:func>
                            <m:funcPr>
                              <m:ctrlPr>
                                <a:rPr lang="en-US" b="0" i="1" smtClean="0">
                                  <a:latin typeface="Cambria Math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latin typeface="Cambria Math"/>
                                </a:rPr>
                                <m:t>sin</m:t>
                              </m:r>
                            </m:fName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𝐵</m:t>
                              </m:r>
                            </m:e>
                          </m:func>
                        </m:num>
                        <m:den>
                          <m:r>
                            <a:rPr lang="en-US" b="0" i="1" smtClean="0">
                              <a:latin typeface="Cambria Math"/>
                            </a:rPr>
                            <m:t>𝑏</m:t>
                          </m:r>
                        </m:den>
                      </m:f>
                    </m:oMath>
                  </m:oMathPara>
                </a14:m>
                <a:endParaRPr lang="en-US" b="0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fPr>
                        <m:num>
                          <m:func>
                            <m:funcPr>
                              <m:ctrlPr>
                                <a:rPr lang="en-US" b="0" i="1" smtClean="0">
                                  <a:latin typeface="Cambria Math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latin typeface="Cambria Math"/>
                                </a:rPr>
                                <m:t>sin</m:t>
                              </m:r>
                            </m:fName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85°</m:t>
                              </m:r>
                            </m:e>
                          </m:func>
                        </m:num>
                        <m:den>
                          <m:r>
                            <a:rPr lang="en-US" b="0" i="1" smtClean="0">
                              <a:latin typeface="Cambria Math"/>
                            </a:rPr>
                            <m:t>11</m:t>
                          </m:r>
                        </m:den>
                      </m:f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fPr>
                        <m:num>
                          <m:func>
                            <m:funcPr>
                              <m:ctrlPr>
                                <a:rPr lang="en-US" b="0" i="1" smtClean="0">
                                  <a:latin typeface="Cambria Math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latin typeface="Cambria Math"/>
                                </a:rPr>
                                <m:t>sin</m:t>
                              </m:r>
                            </m:fName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44°</m:t>
                              </m:r>
                            </m:e>
                          </m:func>
                        </m:num>
                        <m:den>
                          <m:r>
                            <a:rPr lang="en-US" b="0" i="1" smtClean="0">
                              <a:latin typeface="Cambria Math"/>
                            </a:rPr>
                            <m:t>𝑏</m:t>
                          </m:r>
                        </m:den>
                      </m:f>
                    </m:oMath>
                  </m:oMathPara>
                </a14:m>
                <a:endParaRPr lang="en-US" b="0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𝑏</m:t>
                      </m:r>
                      <m:r>
                        <a:rPr lang="en-US" b="0" i="1" smtClean="0">
                          <a:latin typeface="Cambria Math"/>
                        </a:rPr>
                        <m:t>⋅</m:t>
                      </m:r>
                      <m:func>
                        <m:func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/>
                            </a:rPr>
                            <m:t>sin</m:t>
                          </m:r>
                        </m:fName>
                        <m:e>
                          <m:r>
                            <a:rPr lang="en-US" b="0" i="1" smtClean="0">
                              <a:latin typeface="Cambria Math"/>
                            </a:rPr>
                            <m:t>85°</m:t>
                          </m:r>
                        </m:e>
                      </m:func>
                      <m:r>
                        <a:rPr lang="en-US" b="0" i="1" smtClean="0">
                          <a:latin typeface="Cambria Math"/>
                        </a:rPr>
                        <m:t>=11⋅</m:t>
                      </m:r>
                      <m:func>
                        <m:func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/>
                            </a:rPr>
                            <m:t>sin</m:t>
                          </m:r>
                        </m:fName>
                        <m:e>
                          <m:r>
                            <a:rPr lang="en-US" b="0" i="1" smtClean="0">
                              <a:latin typeface="Cambria Math"/>
                            </a:rPr>
                            <m:t>44°</m:t>
                          </m:r>
                        </m:e>
                      </m:func>
                    </m:oMath>
                  </m:oMathPara>
                </a14:m>
                <a:endParaRPr lang="en-US" b="0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𝑏</m:t>
                      </m:r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/>
                            </a:rPr>
                            <m:t>11⋅</m:t>
                          </m:r>
                          <m:func>
                            <m:funcPr>
                              <m:ctrlPr>
                                <a:rPr lang="en-US" b="0" i="1" smtClean="0">
                                  <a:latin typeface="Cambria Math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latin typeface="Cambria Math"/>
                                </a:rPr>
                                <m:t>sin</m:t>
                              </m:r>
                            </m:fName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44°</m:t>
                              </m:r>
                            </m:e>
                          </m:func>
                        </m:num>
                        <m:den>
                          <m:func>
                            <m:funcPr>
                              <m:ctrlPr>
                                <a:rPr lang="en-US" b="0" i="1" smtClean="0">
                                  <a:latin typeface="Cambria Math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latin typeface="Cambria Math"/>
                                </a:rPr>
                                <m:t>sin</m:t>
                              </m:r>
                            </m:fName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85°</m:t>
                              </m:r>
                            </m:e>
                          </m:func>
                        </m:den>
                      </m:f>
                      <m:r>
                        <a:rPr lang="en-US" b="0" i="1" smtClean="0">
                          <a:latin typeface="Cambria Math"/>
                        </a:rPr>
                        <m:t>≈7.67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r>
                  <a:rPr lang="en-US" b="0" i="0" smtClean="0">
                    <a:latin typeface="Cambria Math"/>
                  </a:rPr>
                  <a:t>𝐶=180°−51°−44°=85°</a:t>
                </a:r>
                <a:endParaRPr lang="en-US" b="0" dirty="0" smtClean="0"/>
              </a:p>
              <a:p>
                <a:r>
                  <a:rPr lang="en-US" b="0" i="0" smtClean="0">
                    <a:latin typeface="Cambria Math"/>
                  </a:rPr>
                  <a:t>sin⁡𝐶/𝑐=sin⁡𝐴/𝑎</a:t>
                </a:r>
                <a:endParaRPr lang="en-US" b="0" dirty="0" smtClean="0"/>
              </a:p>
              <a:p>
                <a:r>
                  <a:rPr lang="en-US" b="0" i="0" smtClean="0">
                    <a:latin typeface="Cambria Math"/>
                  </a:rPr>
                  <a:t>sin⁡〖85°〗/11=sin⁡〖51°〗/𝑎</a:t>
                </a:r>
                <a:endParaRPr lang="en-US" b="0" dirty="0" smtClean="0"/>
              </a:p>
              <a:p>
                <a:r>
                  <a:rPr lang="en-US" b="0" i="0" smtClean="0">
                    <a:latin typeface="Cambria Math"/>
                  </a:rPr>
                  <a:t>𝑎⋅sin⁡〖85°〗=11⋅sin⁡〖51°〗</a:t>
                </a:r>
                <a:endParaRPr lang="en-US" b="0" dirty="0" smtClean="0"/>
              </a:p>
              <a:p>
                <a:r>
                  <a:rPr lang="en-US" b="0" i="0" smtClean="0">
                    <a:latin typeface="Cambria Math"/>
                  </a:rPr>
                  <a:t>𝑎=(11⋅sin⁡〖51°〗)/sin⁡〖85°〗 ≈8.58</a:t>
                </a:r>
                <a:endParaRPr lang="en-US" b="0" dirty="0" smtClean="0"/>
              </a:p>
              <a:p>
                <a:r>
                  <a:rPr lang="en-US" b="0" i="0" smtClean="0">
                    <a:latin typeface="Cambria Math"/>
                  </a:rPr>
                  <a:t>sin⁡𝐶/𝑐=sin⁡𝐵/𝑏</a:t>
                </a:r>
                <a:endParaRPr lang="en-US" b="0" dirty="0" smtClean="0"/>
              </a:p>
              <a:p>
                <a:r>
                  <a:rPr lang="en-US" b="0" i="0" smtClean="0">
                    <a:latin typeface="Cambria Math"/>
                  </a:rPr>
                  <a:t>sin⁡〖85°〗/11=sin⁡〖44°〗/𝑏</a:t>
                </a:r>
                <a:endParaRPr lang="en-US" b="0" dirty="0" smtClean="0"/>
              </a:p>
              <a:p>
                <a:r>
                  <a:rPr lang="en-US" b="0" i="0" smtClean="0">
                    <a:latin typeface="Cambria Math"/>
                  </a:rPr>
                  <a:t>𝑏⋅sin⁡〖85°〗=11⋅sin⁡〖44°〗</a:t>
                </a:r>
                <a:endParaRPr lang="en-US" b="0" dirty="0" smtClean="0"/>
              </a:p>
              <a:p>
                <a:r>
                  <a:rPr lang="en-US" b="0" i="0" smtClean="0">
                    <a:latin typeface="Cambria Math"/>
                  </a:rPr>
                  <a:t>𝑏=(11⋅sin⁡〖44°〗)/sin⁡〖85°〗 ≈7.67</a:t>
                </a:r>
                <a:endParaRPr lang="en-US" dirty="0"/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D4B360-156B-43D2-8960-6001577024C5}" type="slidenum">
              <a:rPr lang="en-US" smtClean="0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0871637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D4B360-156B-43D2-8960-6001577024C5}" type="slidenum">
              <a:rPr lang="en-US" smtClean="0"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2699378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D4B360-156B-43D2-8960-6001577024C5}" type="slidenum">
              <a:rPr lang="en-US" smtClean="0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1777570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D4B360-156B-43D2-8960-6001577024C5}" type="slidenum">
              <a:rPr lang="en-US" smtClean="0"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148058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r>
                  <a:rPr lang="en-US" dirty="0" smtClean="0"/>
                  <a:t>a &gt; b </a:t>
                </a:r>
                <a:r>
                  <a:rPr lang="en-US" dirty="0" smtClean="0">
                    <a:sym typeface="Wingdings" pitchFamily="2" charset="2"/>
                  </a:rPr>
                  <a:t> one triangle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fPr>
                        <m:num>
                          <m:func>
                            <m:funcPr>
                              <m:ctrlPr>
                                <a:rPr lang="en-US" b="0" i="1" smtClean="0">
                                  <a:latin typeface="Cambria Math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latin typeface="Cambria Math"/>
                                </a:rPr>
                                <m:t>sin</m:t>
                              </m:r>
                            </m:fName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𝐴</m:t>
                              </m:r>
                            </m:e>
                          </m:func>
                        </m:num>
                        <m:den>
                          <m:r>
                            <a:rPr lang="en-US" b="0" i="1" smtClean="0">
                              <a:latin typeface="Cambria Math"/>
                            </a:rPr>
                            <m:t>𝑎</m:t>
                          </m:r>
                        </m:den>
                      </m:f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fPr>
                        <m:num>
                          <m:func>
                            <m:funcPr>
                              <m:ctrlPr>
                                <a:rPr lang="en-US" b="0" i="1" smtClean="0">
                                  <a:latin typeface="Cambria Math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latin typeface="Cambria Math"/>
                                </a:rPr>
                                <m:t>sin</m:t>
                              </m:r>
                            </m:fName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𝐵</m:t>
                              </m:r>
                            </m:e>
                          </m:func>
                        </m:num>
                        <m:den>
                          <m:r>
                            <a:rPr lang="en-US" b="0" i="1" smtClean="0">
                              <a:latin typeface="Cambria Math"/>
                            </a:rPr>
                            <m:t>𝑏</m:t>
                          </m:r>
                        </m:den>
                      </m:f>
                    </m:oMath>
                  </m:oMathPara>
                </a14:m>
                <a:endParaRPr lang="en-US" b="0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fPr>
                        <m:num>
                          <m:func>
                            <m:funcPr>
                              <m:ctrlPr>
                                <a:rPr lang="en-US" b="0" i="1" smtClean="0">
                                  <a:latin typeface="Cambria Math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latin typeface="Cambria Math"/>
                                </a:rPr>
                                <m:t>sin</m:t>
                              </m:r>
                            </m:fName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122°</m:t>
                              </m:r>
                            </m:e>
                          </m:func>
                        </m:num>
                        <m:den>
                          <m:r>
                            <a:rPr lang="en-US" b="0" i="1" smtClean="0">
                              <a:latin typeface="Cambria Math"/>
                            </a:rPr>
                            <m:t>18</m:t>
                          </m:r>
                        </m:den>
                      </m:f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fPr>
                        <m:num>
                          <m:func>
                            <m:funcPr>
                              <m:ctrlPr>
                                <a:rPr lang="en-US" b="0" i="1" smtClean="0">
                                  <a:latin typeface="Cambria Math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latin typeface="Cambria Math"/>
                                </a:rPr>
                                <m:t>sin</m:t>
                              </m:r>
                            </m:fName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𝐵</m:t>
                              </m:r>
                            </m:e>
                          </m:func>
                        </m:num>
                        <m:den>
                          <m:r>
                            <a:rPr lang="en-US" b="0" i="1" smtClean="0">
                              <a:latin typeface="Cambria Math"/>
                            </a:rPr>
                            <m:t>12</m:t>
                          </m:r>
                        </m:den>
                      </m:f>
                    </m:oMath>
                  </m:oMathPara>
                </a14:m>
                <a:endParaRPr lang="en-US" b="0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18</m:t>
                      </m:r>
                      <m:func>
                        <m:func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/>
                            </a:rPr>
                            <m:t>sin</m:t>
                          </m:r>
                        </m:fName>
                        <m:e>
                          <m:r>
                            <a:rPr lang="en-US" b="0" i="1" smtClean="0">
                              <a:latin typeface="Cambria Math"/>
                            </a:rPr>
                            <m:t>𝐵</m:t>
                          </m:r>
                        </m:e>
                      </m:func>
                      <m:r>
                        <a:rPr lang="en-US" b="0" i="1" smtClean="0">
                          <a:latin typeface="Cambria Math"/>
                        </a:rPr>
                        <m:t>=12</m:t>
                      </m:r>
                      <m:func>
                        <m:func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/>
                            </a:rPr>
                            <m:t>sin</m:t>
                          </m:r>
                        </m:fName>
                        <m:e>
                          <m:r>
                            <a:rPr lang="en-US" b="0" i="1" smtClean="0">
                              <a:latin typeface="Cambria Math"/>
                            </a:rPr>
                            <m:t>122°</m:t>
                          </m:r>
                        </m:e>
                      </m:func>
                    </m:oMath>
                  </m:oMathPara>
                </a14:m>
                <a:endParaRPr lang="en-US" b="0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/>
                            </a:rPr>
                            <m:t>sin</m:t>
                          </m:r>
                        </m:fName>
                        <m:e>
                          <m:r>
                            <a:rPr lang="en-US" b="0" i="1" smtClean="0">
                              <a:latin typeface="Cambria Math"/>
                            </a:rPr>
                            <m:t>𝐵</m:t>
                          </m:r>
                        </m:e>
                      </m:func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/>
                            </a:rPr>
                            <m:t>12</m:t>
                          </m:r>
                          <m:func>
                            <m:funcPr>
                              <m:ctrlPr>
                                <a:rPr lang="en-US" b="0" i="1" smtClean="0">
                                  <a:latin typeface="Cambria Math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latin typeface="Cambria Math"/>
                                </a:rPr>
                                <m:t>sin</m:t>
                              </m:r>
                            </m:fName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122°</m:t>
                              </m:r>
                            </m:e>
                          </m:func>
                        </m:num>
                        <m:den>
                          <m:r>
                            <a:rPr lang="en-US" b="0" i="1" smtClean="0">
                              <a:latin typeface="Cambria Math"/>
                            </a:rPr>
                            <m:t>18</m:t>
                          </m:r>
                        </m:den>
                      </m:f>
                      <m:r>
                        <a:rPr lang="en-US" b="0" i="1" smtClean="0">
                          <a:latin typeface="Cambria Math"/>
                        </a:rPr>
                        <m:t>≈0.5654</m:t>
                      </m:r>
                    </m:oMath>
                  </m:oMathPara>
                </a14:m>
                <a:endParaRPr lang="en-US" b="0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𝐵</m:t>
                      </m:r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func>
                        <m:func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funcPr>
                        <m:fName>
                          <m:sSup>
                            <m:sSupPr>
                              <m:ctrlPr>
                                <a:rPr lang="en-US" b="0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latin typeface="Cambria Math"/>
                                </a:rPr>
                                <m:t>sin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/>
                                </a:rPr>
                                <m:t>−1</m:t>
                              </m:r>
                            </m:sup>
                          </m:sSup>
                        </m:fName>
                        <m:e>
                          <m:r>
                            <a:rPr lang="en-US" b="0" i="1" smtClean="0">
                              <a:latin typeface="Cambria Math"/>
                            </a:rPr>
                            <m:t>0.5654</m:t>
                          </m:r>
                        </m:e>
                      </m:func>
                      <m:r>
                        <a:rPr lang="en-US" b="0" i="1" smtClean="0">
                          <a:latin typeface="Cambria Math"/>
                        </a:rPr>
                        <m:t>≈34.4°</m:t>
                      </m:r>
                    </m:oMath>
                  </m:oMathPara>
                </a14:m>
                <a:endParaRPr lang="en-US" b="0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𝐶</m:t>
                      </m:r>
                      <m:r>
                        <a:rPr lang="en-US" b="0" i="1" smtClean="0">
                          <a:latin typeface="Cambria Math"/>
                        </a:rPr>
                        <m:t>=180°−34.4°−122°=23.6°</m:t>
                      </m:r>
                    </m:oMath>
                  </m:oMathPara>
                </a14:m>
                <a:endParaRPr lang="en-US" b="0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fPr>
                        <m:num>
                          <m:func>
                            <m:funcPr>
                              <m:ctrlPr>
                                <a:rPr lang="en-US" b="0" i="1" smtClean="0">
                                  <a:latin typeface="Cambria Math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latin typeface="Cambria Math"/>
                                </a:rPr>
                                <m:t>sin</m:t>
                              </m:r>
                            </m:fName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𝐴</m:t>
                              </m:r>
                            </m:e>
                          </m:func>
                        </m:num>
                        <m:den>
                          <m:r>
                            <a:rPr lang="en-US" b="0" i="1" smtClean="0">
                              <a:latin typeface="Cambria Math"/>
                            </a:rPr>
                            <m:t>𝑎</m:t>
                          </m:r>
                        </m:den>
                      </m:f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fPr>
                        <m:num>
                          <m:func>
                            <m:funcPr>
                              <m:ctrlPr>
                                <a:rPr lang="en-US" b="0" i="1" smtClean="0">
                                  <a:latin typeface="Cambria Math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latin typeface="Cambria Math"/>
                                </a:rPr>
                                <m:t>sin</m:t>
                              </m:r>
                            </m:fName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𝐶</m:t>
                              </m:r>
                            </m:e>
                          </m:func>
                        </m:num>
                        <m:den>
                          <m:r>
                            <a:rPr lang="en-US" b="0" i="1" smtClean="0">
                              <a:latin typeface="Cambria Math"/>
                            </a:rPr>
                            <m:t>𝑐</m:t>
                          </m:r>
                        </m:den>
                      </m:f>
                    </m:oMath>
                  </m:oMathPara>
                </a14:m>
                <a:endParaRPr lang="en-US" b="0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fPr>
                        <m:num>
                          <m:func>
                            <m:funcPr>
                              <m:ctrlPr>
                                <a:rPr lang="en-US" b="0" i="1" smtClean="0">
                                  <a:latin typeface="Cambria Math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latin typeface="Cambria Math"/>
                                </a:rPr>
                                <m:t>sin</m:t>
                              </m:r>
                            </m:fName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122°</m:t>
                              </m:r>
                            </m:e>
                          </m:func>
                        </m:num>
                        <m:den>
                          <m:r>
                            <a:rPr lang="en-US" b="0" i="1" smtClean="0">
                              <a:latin typeface="Cambria Math"/>
                            </a:rPr>
                            <m:t>18</m:t>
                          </m:r>
                        </m:den>
                      </m:f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fPr>
                        <m:num>
                          <m:func>
                            <m:funcPr>
                              <m:ctrlPr>
                                <a:rPr lang="en-US" b="0" i="1" smtClean="0">
                                  <a:latin typeface="Cambria Math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latin typeface="Cambria Math"/>
                                </a:rPr>
                                <m:t>sin</m:t>
                              </m:r>
                            </m:fName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23.6°</m:t>
                              </m:r>
                            </m:e>
                          </m:func>
                        </m:num>
                        <m:den>
                          <m:r>
                            <a:rPr lang="en-US" b="0" i="1" smtClean="0">
                              <a:latin typeface="Cambria Math"/>
                            </a:rPr>
                            <m:t>𝑐</m:t>
                          </m:r>
                        </m:den>
                      </m:f>
                    </m:oMath>
                  </m:oMathPara>
                </a14:m>
                <a:endParaRPr lang="en-US" b="0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𝑐</m:t>
                      </m:r>
                      <m:r>
                        <a:rPr lang="en-US" b="0" i="1" smtClean="0">
                          <a:latin typeface="Cambria Math"/>
                        </a:rPr>
                        <m:t>⋅</m:t>
                      </m:r>
                      <m:func>
                        <m:func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/>
                            </a:rPr>
                            <m:t>sin</m:t>
                          </m:r>
                        </m:fName>
                        <m:e>
                          <m:r>
                            <a:rPr lang="en-US" b="0" i="1" smtClean="0">
                              <a:latin typeface="Cambria Math"/>
                            </a:rPr>
                            <m:t>122°</m:t>
                          </m:r>
                        </m:e>
                      </m:func>
                      <m:r>
                        <a:rPr lang="en-US" b="0" i="1" smtClean="0">
                          <a:latin typeface="Cambria Math"/>
                        </a:rPr>
                        <m:t>=18</m:t>
                      </m:r>
                      <m:func>
                        <m:func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/>
                            </a:rPr>
                            <m:t>sin</m:t>
                          </m:r>
                        </m:fName>
                        <m:e>
                          <m:r>
                            <a:rPr lang="en-US" b="0" i="1" smtClean="0">
                              <a:latin typeface="Cambria Math"/>
                            </a:rPr>
                            <m:t>23.6°</m:t>
                          </m:r>
                        </m:e>
                      </m:func>
                    </m:oMath>
                  </m:oMathPara>
                </a14:m>
                <a:endParaRPr lang="en-US" b="0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𝑐</m:t>
                      </m:r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/>
                            </a:rPr>
                            <m:t>18</m:t>
                          </m:r>
                          <m:func>
                            <m:funcPr>
                              <m:ctrlPr>
                                <a:rPr lang="en-US" b="0" i="1" smtClean="0">
                                  <a:latin typeface="Cambria Math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latin typeface="Cambria Math"/>
                                </a:rPr>
                                <m:t>sin</m:t>
                              </m:r>
                            </m:fName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23.6°</m:t>
                              </m:r>
                            </m:e>
                          </m:func>
                        </m:num>
                        <m:den>
                          <m:func>
                            <m:funcPr>
                              <m:ctrlPr>
                                <a:rPr lang="en-US" b="0" i="1" smtClean="0">
                                  <a:latin typeface="Cambria Math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latin typeface="Cambria Math"/>
                                </a:rPr>
                                <m:t>sin</m:t>
                              </m:r>
                            </m:fName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122°</m:t>
                              </m:r>
                            </m:e>
                          </m:func>
                        </m:den>
                      </m:f>
                      <m:r>
                        <a:rPr lang="en-US" b="0" i="1" smtClean="0">
                          <a:latin typeface="Cambria Math"/>
                        </a:rPr>
                        <m:t>≈8.50</m:t>
                      </m:r>
                    </m:oMath>
                  </m:oMathPara>
                </a14:m>
                <a:endParaRPr lang="en-US" b="0" dirty="0" smtClean="0"/>
              </a:p>
              <a:p>
                <a:endParaRPr lang="en-US" dirty="0" smtClean="0"/>
              </a:p>
              <a:p>
                <a:r>
                  <a:rPr lang="en-US" dirty="0" smtClean="0"/>
                  <a:t>h = b</a:t>
                </a:r>
                <a:r>
                  <a:rPr lang="en-US" baseline="0" dirty="0" smtClean="0"/>
                  <a:t> sin A = 12 sin 36° = 7.05; h &lt; a &lt; b </a:t>
                </a:r>
                <a:r>
                  <a:rPr lang="en-US" baseline="0" dirty="0" smtClean="0">
                    <a:sym typeface="Wingdings" pitchFamily="2" charset="2"/>
                  </a:rPr>
                  <a:t> two solutions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fPr>
                        <m:num>
                          <m:func>
                            <m:funcPr>
                              <m:ctrlPr>
                                <a:rPr lang="en-US" b="0" i="1" smtClean="0">
                                  <a:latin typeface="Cambria Math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latin typeface="Cambria Math"/>
                                </a:rPr>
                                <m:t>sin</m:t>
                              </m:r>
                            </m:fName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𝐴</m:t>
                              </m:r>
                            </m:e>
                          </m:func>
                        </m:num>
                        <m:den>
                          <m:r>
                            <a:rPr lang="en-US" b="0" i="1" smtClean="0">
                              <a:latin typeface="Cambria Math"/>
                            </a:rPr>
                            <m:t>𝑎</m:t>
                          </m:r>
                        </m:den>
                      </m:f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fPr>
                        <m:num>
                          <m:func>
                            <m:funcPr>
                              <m:ctrlPr>
                                <a:rPr lang="en-US" b="0" i="1" smtClean="0">
                                  <a:latin typeface="Cambria Math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latin typeface="Cambria Math"/>
                                </a:rPr>
                                <m:t>sin</m:t>
                              </m:r>
                            </m:fName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𝐵</m:t>
                              </m:r>
                            </m:e>
                          </m:func>
                        </m:num>
                        <m:den>
                          <m:r>
                            <a:rPr lang="en-US" b="0" i="1" smtClean="0">
                              <a:latin typeface="Cambria Math"/>
                            </a:rPr>
                            <m:t>𝑏</m:t>
                          </m:r>
                        </m:den>
                      </m:f>
                    </m:oMath>
                  </m:oMathPara>
                </a14:m>
                <a:endParaRPr lang="en-US" b="0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fPr>
                        <m:num>
                          <m:func>
                            <m:funcPr>
                              <m:ctrlPr>
                                <a:rPr lang="en-US" b="0" i="1" smtClean="0">
                                  <a:latin typeface="Cambria Math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latin typeface="Cambria Math"/>
                                </a:rPr>
                                <m:t>sin</m:t>
                              </m:r>
                            </m:fName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36°</m:t>
                              </m:r>
                            </m:e>
                          </m:func>
                        </m:num>
                        <m:den>
                          <m:r>
                            <a:rPr lang="en-US" b="0" i="1" smtClean="0">
                              <a:latin typeface="Cambria Math"/>
                            </a:rPr>
                            <m:t>9</m:t>
                          </m:r>
                        </m:den>
                      </m:f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fPr>
                        <m:num>
                          <m:func>
                            <m:funcPr>
                              <m:ctrlPr>
                                <a:rPr lang="en-US" b="0" i="1" smtClean="0">
                                  <a:latin typeface="Cambria Math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latin typeface="Cambria Math"/>
                                </a:rPr>
                                <m:t>sin</m:t>
                              </m:r>
                            </m:fName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𝐵</m:t>
                              </m:r>
                            </m:e>
                          </m:func>
                        </m:num>
                        <m:den>
                          <m:r>
                            <a:rPr lang="en-US" b="0" i="1" smtClean="0">
                              <a:latin typeface="Cambria Math"/>
                            </a:rPr>
                            <m:t>12</m:t>
                          </m:r>
                        </m:den>
                      </m:f>
                    </m:oMath>
                  </m:oMathPara>
                </a14:m>
                <a:endParaRPr lang="en-US" b="0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9</m:t>
                      </m:r>
                      <m:func>
                        <m:func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/>
                            </a:rPr>
                            <m:t>sin</m:t>
                          </m:r>
                        </m:fName>
                        <m:e>
                          <m:r>
                            <a:rPr lang="en-US" b="0" i="1" smtClean="0">
                              <a:latin typeface="Cambria Math"/>
                            </a:rPr>
                            <m:t>𝐵</m:t>
                          </m:r>
                        </m:e>
                      </m:func>
                      <m:r>
                        <a:rPr lang="en-US" b="0" i="1" smtClean="0">
                          <a:latin typeface="Cambria Math"/>
                        </a:rPr>
                        <m:t>=12</m:t>
                      </m:r>
                      <m:func>
                        <m:func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/>
                            </a:rPr>
                            <m:t>sin</m:t>
                          </m:r>
                        </m:fName>
                        <m:e>
                          <m:r>
                            <a:rPr lang="en-US" b="0" i="1" smtClean="0">
                              <a:latin typeface="Cambria Math"/>
                            </a:rPr>
                            <m:t>36°</m:t>
                          </m:r>
                        </m:e>
                      </m:func>
                    </m:oMath>
                  </m:oMathPara>
                </a14:m>
                <a:endParaRPr lang="en-US" b="0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/>
                            </a:rPr>
                            <m:t>sin</m:t>
                          </m:r>
                        </m:fName>
                        <m:e>
                          <m:r>
                            <a:rPr lang="en-US" b="0" i="1" smtClean="0">
                              <a:latin typeface="Cambria Math"/>
                            </a:rPr>
                            <m:t>𝐵</m:t>
                          </m:r>
                        </m:e>
                      </m:func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/>
                            </a:rPr>
                            <m:t>12</m:t>
                          </m:r>
                          <m:func>
                            <m:funcPr>
                              <m:ctrlPr>
                                <a:rPr lang="en-US" b="0" i="1" smtClean="0">
                                  <a:latin typeface="Cambria Math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latin typeface="Cambria Math"/>
                                </a:rPr>
                                <m:t>sin</m:t>
                              </m:r>
                            </m:fName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36°</m:t>
                              </m:r>
                            </m:e>
                          </m:func>
                        </m:num>
                        <m:den>
                          <m:r>
                            <a:rPr lang="en-US" b="0" i="1" smtClean="0">
                              <a:latin typeface="Cambria Math"/>
                            </a:rPr>
                            <m:t>9</m:t>
                          </m:r>
                        </m:den>
                      </m:f>
                      <m:r>
                        <a:rPr lang="en-US" b="0" i="1" smtClean="0">
                          <a:latin typeface="Cambria Math"/>
                        </a:rPr>
                        <m:t>≈0.7837</m:t>
                      </m:r>
                    </m:oMath>
                  </m:oMathPara>
                </a14:m>
                <a:endParaRPr lang="en-US" b="0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𝐵</m:t>
                      </m:r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func>
                        <m:func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funcPr>
                        <m:fName>
                          <m:sSup>
                            <m:sSupPr>
                              <m:ctrlPr>
                                <a:rPr lang="en-US" b="0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latin typeface="Cambria Math"/>
                                </a:rPr>
                                <m:t>sin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/>
                                </a:rPr>
                                <m:t>−1</m:t>
                              </m:r>
                            </m:sup>
                          </m:sSup>
                        </m:fName>
                        <m:e>
                          <m:r>
                            <a:rPr lang="en-US" b="0" i="1" smtClean="0">
                              <a:latin typeface="Cambria Math"/>
                            </a:rPr>
                            <m:t>0.7837</m:t>
                          </m:r>
                        </m:e>
                      </m:func>
                      <m:r>
                        <a:rPr lang="en-US" b="0" i="1" smtClean="0">
                          <a:latin typeface="Cambria Math"/>
                        </a:rPr>
                        <m:t>≈51.6°</m:t>
                      </m:r>
                    </m:oMath>
                  </m:oMathPara>
                </a14:m>
                <a:endParaRPr lang="en-US" b="0" dirty="0" smtClean="0"/>
              </a:p>
              <a:p>
                <a:r>
                  <a:rPr lang="en-US" dirty="0" smtClean="0"/>
                  <a:t>To angles for</a:t>
                </a:r>
                <a:r>
                  <a:rPr lang="en-US" baseline="0" dirty="0" smtClean="0"/>
                  <a:t> B and they are supplementary</a:t>
                </a:r>
              </a:p>
              <a:p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𝐵</m:t>
                    </m:r>
                    <m:r>
                      <a:rPr lang="en-US" b="0" i="1" smtClean="0">
                        <a:latin typeface="Cambria Math"/>
                      </a:rPr>
                      <m:t>=51.6°</m:t>
                    </m:r>
                  </m:oMath>
                </a14:m>
                <a:r>
                  <a:rPr lang="en-US" dirty="0" smtClean="0"/>
                  <a:t>				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/>
                          </a:rPr>
                          <m:t>𝐵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</a:rPr>
                          <m:t>′</m:t>
                        </m:r>
                      </m:sup>
                    </m:sSup>
                    <m:r>
                      <a:rPr lang="en-US" b="0" i="1" smtClean="0">
                        <a:latin typeface="Cambria Math"/>
                      </a:rPr>
                      <m:t>=180°−51.6°=128.4°</m:t>
                    </m:r>
                  </m:oMath>
                </a14:m>
                <a:endParaRPr lang="en-US" b="0" dirty="0" smtClean="0"/>
              </a:p>
              <a:p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𝐶</m:t>
                    </m:r>
                    <m:r>
                      <a:rPr lang="en-US" b="0" i="1" smtClean="0">
                        <a:latin typeface="Cambria Math"/>
                      </a:rPr>
                      <m:t>=180°−51.6°−36°=92.4°</m:t>
                    </m:r>
                  </m:oMath>
                </a14:m>
                <a:r>
                  <a:rPr lang="en-US" dirty="0" smtClean="0"/>
                  <a:t>		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/>
                          </a:rPr>
                          <m:t>𝐶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</a:rPr>
                          <m:t>′</m:t>
                        </m:r>
                      </m:sup>
                    </m:sSup>
                    <m:r>
                      <a:rPr lang="en-US" b="0" i="1" smtClean="0">
                        <a:latin typeface="Cambria Math"/>
                      </a:rPr>
                      <m:t>=180°−128.4°−36°=15.6°</m:t>
                    </m:r>
                  </m:oMath>
                </a14:m>
                <a:endParaRPr lang="en-US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fPr>
                        <m:num>
                          <m:func>
                            <m:funcPr>
                              <m:ctrlPr>
                                <a:rPr lang="en-US" b="0" i="1" smtClean="0">
                                  <a:latin typeface="Cambria Math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latin typeface="Cambria Math"/>
                                </a:rPr>
                                <m:t>sin</m:t>
                              </m:r>
                            </m:fName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𝐴</m:t>
                              </m:r>
                            </m:e>
                          </m:func>
                        </m:num>
                        <m:den>
                          <m:r>
                            <a:rPr lang="en-US" b="0" i="1" smtClean="0">
                              <a:latin typeface="Cambria Math"/>
                            </a:rPr>
                            <m:t>𝑎</m:t>
                          </m:r>
                        </m:den>
                      </m:f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fPr>
                        <m:num>
                          <m:func>
                            <m:funcPr>
                              <m:ctrlPr>
                                <a:rPr lang="en-US" b="0" i="1" smtClean="0">
                                  <a:latin typeface="Cambria Math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latin typeface="Cambria Math"/>
                                </a:rPr>
                                <m:t>sin</m:t>
                              </m:r>
                            </m:fName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𝐶</m:t>
                              </m:r>
                            </m:e>
                          </m:func>
                        </m:num>
                        <m:den>
                          <m:r>
                            <a:rPr lang="en-US" b="0" i="1" smtClean="0">
                              <a:latin typeface="Cambria Math"/>
                            </a:rPr>
                            <m:t>𝑐</m:t>
                          </m:r>
                        </m:den>
                      </m:f>
                    </m:oMath>
                  </m:oMathPara>
                </a14:m>
                <a:endParaRPr lang="en-US" b="0" dirty="0" smtClean="0"/>
              </a:p>
              <a:p>
                <a14:m>
                  <m:oMath xmlns:m="http://schemas.openxmlformats.org/officeDocument/2006/math">
                    <m:f>
                      <m:fPr>
                        <m:ctrlPr>
                          <a:rPr lang="en-US" b="0" i="1" smtClean="0">
                            <a:latin typeface="Cambria Math"/>
                          </a:rPr>
                        </m:ctrlPr>
                      </m:fPr>
                      <m:num>
                        <m:func>
                          <m:funcPr>
                            <m:ctrlPr>
                              <a:rPr lang="en-US" b="0" i="1" smtClean="0">
                                <a:latin typeface="Cambria Math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US" b="0" i="0" smtClean="0">
                                <a:latin typeface="Cambria Math"/>
                              </a:rPr>
                              <m:t>sin</m:t>
                            </m:r>
                          </m:fName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36°</m:t>
                            </m:r>
                          </m:e>
                        </m:func>
                      </m:num>
                      <m:den>
                        <m:r>
                          <a:rPr lang="en-US" b="0" i="1" smtClean="0">
                            <a:latin typeface="Cambria Math"/>
                          </a:rPr>
                          <m:t>9</m:t>
                        </m:r>
                      </m:den>
                    </m:f>
                    <m:r>
                      <a:rPr lang="en-US" b="0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b="0" i="1" smtClean="0">
                            <a:latin typeface="Cambria Math"/>
                          </a:rPr>
                        </m:ctrlPr>
                      </m:fPr>
                      <m:num>
                        <m:func>
                          <m:funcPr>
                            <m:ctrlPr>
                              <a:rPr lang="en-US" b="0" i="1" smtClean="0">
                                <a:latin typeface="Cambria Math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US" b="0" i="0" smtClean="0">
                                <a:latin typeface="Cambria Math"/>
                              </a:rPr>
                              <m:t>sin</m:t>
                            </m:r>
                          </m:fName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92.4°</m:t>
                            </m:r>
                          </m:e>
                        </m:func>
                      </m:num>
                      <m:den>
                        <m:r>
                          <a:rPr lang="en-US" b="0" i="1" smtClean="0">
                            <a:latin typeface="Cambria Math"/>
                          </a:rPr>
                          <m:t>𝑐</m:t>
                        </m:r>
                      </m:den>
                    </m:f>
                  </m:oMath>
                </a14:m>
                <a:r>
                  <a:rPr lang="en-US" b="0" dirty="0" smtClean="0"/>
                  <a:t>			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b="0" i="1" smtClean="0">
                            <a:latin typeface="Cambria Math"/>
                          </a:rPr>
                        </m:ctrlPr>
                      </m:fPr>
                      <m:num>
                        <m:func>
                          <m:funcPr>
                            <m:ctrlPr>
                              <a:rPr lang="en-US" b="0" i="1" smtClean="0">
                                <a:latin typeface="Cambria Math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US" b="0" i="0" smtClean="0">
                                <a:latin typeface="Cambria Math"/>
                              </a:rPr>
                              <m:t>sin</m:t>
                            </m:r>
                          </m:fName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36°</m:t>
                            </m:r>
                          </m:e>
                        </m:func>
                      </m:num>
                      <m:den>
                        <m:r>
                          <a:rPr lang="en-US" b="0" i="1" smtClean="0">
                            <a:latin typeface="Cambria Math"/>
                          </a:rPr>
                          <m:t>9</m:t>
                        </m:r>
                      </m:den>
                    </m:f>
                    <m:r>
                      <a:rPr lang="en-US" b="0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b="0" i="1" smtClean="0">
                            <a:latin typeface="Cambria Math"/>
                          </a:rPr>
                        </m:ctrlPr>
                      </m:fPr>
                      <m:num>
                        <m:func>
                          <m:funcPr>
                            <m:ctrlPr>
                              <a:rPr lang="en-US" b="0" i="1" smtClean="0">
                                <a:latin typeface="Cambria Math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US" b="0" i="0" smtClean="0">
                                <a:latin typeface="Cambria Math"/>
                              </a:rPr>
                              <m:t>sin</m:t>
                            </m:r>
                          </m:fName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15.6°</m:t>
                            </m:r>
                          </m:e>
                        </m:func>
                      </m:num>
                      <m:den>
                        <m:r>
                          <a:rPr lang="en-US" b="0" i="1" smtClean="0">
                            <a:latin typeface="Cambria Math"/>
                          </a:rPr>
                          <m:t>𝑐</m:t>
                        </m:r>
                      </m:den>
                    </m:f>
                  </m:oMath>
                </a14:m>
                <a:endParaRPr lang="en-US" b="0" dirty="0" smtClean="0"/>
              </a:p>
              <a:p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𝑐</m:t>
                    </m:r>
                    <m:func>
                      <m:funcPr>
                        <m:ctrlPr>
                          <a:rPr lang="en-US" b="0" i="1" smtClean="0">
                            <a:latin typeface="Cambria Math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/>
                          </a:rPr>
                          <m:t>sin</m:t>
                        </m:r>
                      </m:fName>
                      <m:e>
                        <m:r>
                          <a:rPr lang="en-US" b="0" i="1" smtClean="0">
                            <a:latin typeface="Cambria Math"/>
                          </a:rPr>
                          <m:t>36°</m:t>
                        </m:r>
                      </m:e>
                    </m:func>
                    <m:r>
                      <a:rPr lang="en-US" b="0" i="1" smtClean="0">
                        <a:latin typeface="Cambria Math"/>
                      </a:rPr>
                      <m:t>=9</m:t>
                    </m:r>
                    <m:func>
                      <m:funcPr>
                        <m:ctrlPr>
                          <a:rPr lang="en-US" b="0" i="1" smtClean="0">
                            <a:latin typeface="Cambria Math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/>
                          </a:rPr>
                          <m:t>sin</m:t>
                        </m:r>
                      </m:fName>
                      <m:e>
                        <m:r>
                          <a:rPr lang="en-US" b="0" i="1" smtClean="0">
                            <a:latin typeface="Cambria Math"/>
                          </a:rPr>
                          <m:t>92.4°</m:t>
                        </m:r>
                      </m:e>
                    </m:func>
                  </m:oMath>
                </a14:m>
                <a:r>
                  <a:rPr lang="en-US" b="0" dirty="0" smtClean="0"/>
                  <a:t>			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𝑐</m:t>
                    </m:r>
                    <m:func>
                      <m:funcPr>
                        <m:ctrlPr>
                          <a:rPr lang="en-US" b="0" i="1" smtClean="0">
                            <a:latin typeface="Cambria Math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/>
                          </a:rPr>
                          <m:t>sin</m:t>
                        </m:r>
                      </m:fName>
                      <m:e>
                        <m:r>
                          <a:rPr lang="en-US" b="0" i="1" smtClean="0">
                            <a:latin typeface="Cambria Math"/>
                          </a:rPr>
                          <m:t>36°</m:t>
                        </m:r>
                      </m:e>
                    </m:func>
                    <m:r>
                      <a:rPr lang="en-US" b="0" i="1" smtClean="0">
                        <a:latin typeface="Cambria Math"/>
                      </a:rPr>
                      <m:t>=9</m:t>
                    </m:r>
                    <m:func>
                      <m:funcPr>
                        <m:ctrlPr>
                          <a:rPr lang="en-US" b="0" i="1" smtClean="0">
                            <a:latin typeface="Cambria Math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/>
                          </a:rPr>
                          <m:t>sin</m:t>
                        </m:r>
                      </m:fName>
                      <m:e>
                        <m:r>
                          <a:rPr lang="en-US" b="0" i="1" smtClean="0">
                            <a:latin typeface="Cambria Math"/>
                          </a:rPr>
                          <m:t>15.6°</m:t>
                        </m:r>
                      </m:e>
                    </m:func>
                  </m:oMath>
                </a14:m>
                <a:endParaRPr lang="en-US" b="0" dirty="0" smtClean="0"/>
              </a:p>
              <a:p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𝑐</m:t>
                    </m:r>
                    <m:r>
                      <a:rPr lang="en-US" b="0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/>
                          </a:rPr>
                          <m:t>9</m:t>
                        </m:r>
                        <m:func>
                          <m:funcPr>
                            <m:ctrlPr>
                              <a:rPr lang="en-US" b="0" i="1" smtClean="0">
                                <a:latin typeface="Cambria Math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US" b="0" i="0" smtClean="0">
                                <a:latin typeface="Cambria Math"/>
                              </a:rPr>
                              <m:t>sin</m:t>
                            </m:r>
                          </m:fName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92.4°</m:t>
                            </m:r>
                          </m:e>
                        </m:func>
                      </m:num>
                      <m:den>
                        <m:func>
                          <m:funcPr>
                            <m:ctrlPr>
                              <a:rPr lang="en-US" b="0" i="1" smtClean="0">
                                <a:latin typeface="Cambria Math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US" b="0" i="0" smtClean="0">
                                <a:latin typeface="Cambria Math"/>
                              </a:rPr>
                              <m:t>sin</m:t>
                            </m:r>
                          </m:fName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36°</m:t>
                            </m:r>
                          </m:e>
                        </m:func>
                      </m:den>
                    </m:f>
                    <m:r>
                      <a:rPr lang="en-US" b="0" i="1" smtClean="0">
                        <a:latin typeface="Cambria Math"/>
                      </a:rPr>
                      <m:t>≈15.3</m:t>
                    </m:r>
                  </m:oMath>
                </a14:m>
                <a:r>
                  <a:rPr lang="en-US" b="0" dirty="0" smtClean="0"/>
                  <a:t>			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𝑐</m:t>
                    </m:r>
                    <m:r>
                      <a:rPr lang="en-US" b="0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/>
                          </a:rPr>
                          <m:t>9</m:t>
                        </m:r>
                        <m:func>
                          <m:funcPr>
                            <m:ctrlPr>
                              <a:rPr lang="en-US" b="0" i="1" smtClean="0">
                                <a:latin typeface="Cambria Math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US" b="0" i="0" smtClean="0">
                                <a:latin typeface="Cambria Math"/>
                              </a:rPr>
                              <m:t>sin</m:t>
                            </m:r>
                          </m:fName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15.6°</m:t>
                            </m:r>
                          </m:e>
                        </m:func>
                      </m:num>
                      <m:den>
                        <m:func>
                          <m:funcPr>
                            <m:ctrlPr>
                              <a:rPr lang="en-US" b="0" i="1" smtClean="0">
                                <a:latin typeface="Cambria Math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US" b="0" i="0" smtClean="0">
                                <a:latin typeface="Cambria Math"/>
                              </a:rPr>
                              <m:t>sin</m:t>
                            </m:r>
                          </m:fName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36°</m:t>
                            </m:r>
                          </m:e>
                        </m:func>
                      </m:den>
                    </m:f>
                    <m:r>
                      <a:rPr lang="en-US" b="0" i="1" smtClean="0">
                        <a:latin typeface="Cambria Math"/>
                      </a:rPr>
                      <m:t>≈4.1</m:t>
                    </m:r>
                  </m:oMath>
                </a14:m>
                <a:endParaRPr lang="en-US" b="0" dirty="0" smtClean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r>
                  <a:rPr lang="en-US" dirty="0" smtClean="0"/>
                  <a:t>a &gt; b </a:t>
                </a:r>
                <a:r>
                  <a:rPr lang="en-US" dirty="0" smtClean="0">
                    <a:sym typeface="Wingdings" pitchFamily="2" charset="2"/>
                  </a:rPr>
                  <a:t> one triangle</a:t>
                </a:r>
              </a:p>
              <a:p>
                <a:r>
                  <a:rPr lang="en-US" b="0" i="0" smtClean="0">
                    <a:latin typeface="Cambria Math"/>
                  </a:rPr>
                  <a:t>sin⁡𝐴/𝑎=sin⁡𝐵/𝑏</a:t>
                </a:r>
                <a:endParaRPr lang="en-US" b="0" dirty="0" smtClean="0"/>
              </a:p>
              <a:p>
                <a:r>
                  <a:rPr lang="en-US" b="0" i="0" smtClean="0">
                    <a:latin typeface="Cambria Math"/>
                  </a:rPr>
                  <a:t>sin⁡〖122°〗/18=sin⁡𝐵/12</a:t>
                </a:r>
                <a:endParaRPr lang="en-US" b="0" dirty="0" smtClean="0"/>
              </a:p>
              <a:p>
                <a:r>
                  <a:rPr lang="en-US" b="0" i="0" smtClean="0">
                    <a:latin typeface="Cambria Math"/>
                  </a:rPr>
                  <a:t>18 sin⁡𝐵=12 sin⁡〖122°〗</a:t>
                </a:r>
                <a:endParaRPr lang="en-US" b="0" dirty="0" smtClean="0"/>
              </a:p>
              <a:p>
                <a:r>
                  <a:rPr lang="en-US" b="0" i="0" smtClean="0">
                    <a:latin typeface="Cambria Math"/>
                  </a:rPr>
                  <a:t>sin⁡𝐵=(12 sin⁡〖122°〗)/18≈0.5654</a:t>
                </a:r>
                <a:endParaRPr lang="en-US" b="0" dirty="0" smtClean="0"/>
              </a:p>
              <a:p>
                <a:r>
                  <a:rPr lang="en-US" b="0" i="0" smtClean="0">
                    <a:latin typeface="Cambria Math"/>
                  </a:rPr>
                  <a:t>𝐵=sin^(−1)⁡0.5654≈34.4°</a:t>
                </a:r>
                <a:endParaRPr lang="en-US" b="0" dirty="0" smtClean="0"/>
              </a:p>
              <a:p>
                <a:r>
                  <a:rPr lang="en-US" b="0" i="0" smtClean="0">
                    <a:latin typeface="Cambria Math"/>
                  </a:rPr>
                  <a:t>𝐶=180°−34.4°−122°=23.6°</a:t>
                </a:r>
                <a:endParaRPr lang="en-US" b="0" dirty="0" smtClean="0"/>
              </a:p>
              <a:p>
                <a:r>
                  <a:rPr lang="en-US" b="0" i="0" smtClean="0">
                    <a:latin typeface="Cambria Math"/>
                  </a:rPr>
                  <a:t>sin⁡𝐴/𝑎=sin⁡𝐶/𝑐</a:t>
                </a:r>
                <a:endParaRPr lang="en-US" b="0" dirty="0" smtClean="0"/>
              </a:p>
              <a:p>
                <a:r>
                  <a:rPr lang="en-US" b="0" i="0" smtClean="0">
                    <a:latin typeface="Cambria Math"/>
                  </a:rPr>
                  <a:t>sin⁡〖122°〗/18=sin⁡〖23.6°〗/𝑐</a:t>
                </a:r>
                <a:endParaRPr lang="en-US" b="0" dirty="0" smtClean="0"/>
              </a:p>
              <a:p>
                <a:r>
                  <a:rPr lang="en-US" b="0" i="0" smtClean="0">
                    <a:latin typeface="Cambria Math"/>
                  </a:rPr>
                  <a:t>𝑐⋅sin⁡〖122°〗=18 sin⁡〖23.6°〗</a:t>
                </a:r>
                <a:endParaRPr lang="en-US" b="0" dirty="0" smtClean="0"/>
              </a:p>
              <a:p>
                <a:r>
                  <a:rPr lang="en-US" b="0" i="0" smtClean="0">
                    <a:latin typeface="Cambria Math"/>
                  </a:rPr>
                  <a:t>𝑐=(18 sin⁡〖23.6°〗)/sin⁡〖122°〗 ≈8.50</a:t>
                </a:r>
                <a:endParaRPr lang="en-US" b="0" dirty="0" smtClean="0"/>
              </a:p>
              <a:p>
                <a:endParaRPr lang="en-US" dirty="0" smtClean="0"/>
              </a:p>
              <a:p>
                <a:r>
                  <a:rPr lang="en-US" dirty="0" smtClean="0"/>
                  <a:t>h = b</a:t>
                </a:r>
                <a:r>
                  <a:rPr lang="en-US" baseline="0" dirty="0" smtClean="0"/>
                  <a:t> sin A = 12 sin 36° = 7.05; h &lt; a &lt; b </a:t>
                </a:r>
                <a:r>
                  <a:rPr lang="en-US" baseline="0" dirty="0" smtClean="0">
                    <a:sym typeface="Wingdings" pitchFamily="2" charset="2"/>
                  </a:rPr>
                  <a:t> two solutions</a:t>
                </a:r>
              </a:p>
              <a:p>
                <a:r>
                  <a:rPr lang="en-US" b="0" i="0" smtClean="0">
                    <a:latin typeface="Cambria Math"/>
                  </a:rPr>
                  <a:t>sin⁡𝐴/𝑎=sin⁡𝐵/𝑏</a:t>
                </a:r>
                <a:endParaRPr lang="en-US" b="0" dirty="0" smtClean="0"/>
              </a:p>
              <a:p>
                <a:r>
                  <a:rPr lang="en-US" b="0" i="0" smtClean="0">
                    <a:latin typeface="Cambria Math"/>
                  </a:rPr>
                  <a:t>sin⁡〖36°〗/9=sin⁡𝐵/12</a:t>
                </a:r>
                <a:endParaRPr lang="en-US" b="0" dirty="0" smtClean="0"/>
              </a:p>
              <a:p>
                <a:r>
                  <a:rPr lang="en-US" b="0" i="0" smtClean="0">
                    <a:latin typeface="Cambria Math"/>
                  </a:rPr>
                  <a:t>9 sin⁡𝐵=12 sin⁡〖36°〗</a:t>
                </a:r>
                <a:endParaRPr lang="en-US" b="0" dirty="0" smtClean="0"/>
              </a:p>
              <a:p>
                <a:r>
                  <a:rPr lang="en-US" b="0" i="0" smtClean="0">
                    <a:latin typeface="Cambria Math"/>
                  </a:rPr>
                  <a:t>sin⁡𝐵=(12 sin⁡〖36°〗)/9≈0.7837</a:t>
                </a:r>
                <a:endParaRPr lang="en-US" b="0" dirty="0" smtClean="0"/>
              </a:p>
              <a:p>
                <a:r>
                  <a:rPr lang="en-US" b="0" i="0" smtClean="0">
                    <a:latin typeface="Cambria Math"/>
                  </a:rPr>
                  <a:t>𝐵=sin^(−1)⁡0.7837≈51.6°</a:t>
                </a:r>
                <a:endParaRPr lang="en-US" b="0" dirty="0" smtClean="0"/>
              </a:p>
              <a:p>
                <a:r>
                  <a:rPr lang="en-US" dirty="0" smtClean="0"/>
                  <a:t>To angles for</a:t>
                </a:r>
                <a:r>
                  <a:rPr lang="en-US" baseline="0" dirty="0" smtClean="0"/>
                  <a:t> B and they are supplementary</a:t>
                </a:r>
              </a:p>
              <a:p>
                <a:r>
                  <a:rPr lang="en-US" b="0" i="0" smtClean="0">
                    <a:latin typeface="Cambria Math"/>
                  </a:rPr>
                  <a:t>𝐵=51.6°</a:t>
                </a:r>
                <a:r>
                  <a:rPr lang="en-US" dirty="0" smtClean="0"/>
                  <a:t>				</a:t>
                </a:r>
                <a:r>
                  <a:rPr lang="en-US" b="0" i="0" smtClean="0">
                    <a:latin typeface="Cambria Math"/>
                  </a:rPr>
                  <a:t>𝐵^′=180°−51.6°=128.4°</a:t>
                </a:r>
                <a:endParaRPr lang="en-US" b="0" dirty="0" smtClean="0"/>
              </a:p>
              <a:p>
                <a:r>
                  <a:rPr lang="en-US" b="0" i="0" smtClean="0">
                    <a:latin typeface="Cambria Math"/>
                  </a:rPr>
                  <a:t>𝐶=180°−51.6°−36°=92.4°</a:t>
                </a:r>
                <a:r>
                  <a:rPr lang="en-US" dirty="0" smtClean="0"/>
                  <a:t>		</a:t>
                </a:r>
                <a:r>
                  <a:rPr lang="en-US" b="0" i="0" smtClean="0">
                    <a:latin typeface="Cambria Math"/>
                  </a:rPr>
                  <a:t>𝐶^′=180°−128.4°−36°=15.6°</a:t>
                </a:r>
                <a:endParaRPr lang="en-US" dirty="0" smtClean="0"/>
              </a:p>
              <a:p>
                <a:r>
                  <a:rPr lang="en-US" b="0" i="0" smtClean="0">
                    <a:latin typeface="Cambria Math"/>
                  </a:rPr>
                  <a:t>sin⁡𝐴/𝑎=sin⁡𝐶/𝑐</a:t>
                </a:r>
                <a:endParaRPr lang="en-US" b="0" dirty="0" smtClean="0"/>
              </a:p>
              <a:p>
                <a:r>
                  <a:rPr lang="en-US" b="0" i="0" smtClean="0">
                    <a:latin typeface="Cambria Math"/>
                  </a:rPr>
                  <a:t>sin⁡〖36°〗/9=sin⁡〖92.4°〗/𝑐</a:t>
                </a:r>
                <a:r>
                  <a:rPr lang="en-US" b="0" dirty="0" smtClean="0"/>
                  <a:t>			</a:t>
                </a:r>
                <a:r>
                  <a:rPr lang="en-US" b="0" i="0" smtClean="0">
                    <a:latin typeface="Cambria Math"/>
                  </a:rPr>
                  <a:t>sin⁡〖36°〗/9=sin⁡〖15.6°〗/𝑐</a:t>
                </a:r>
                <a:endParaRPr lang="en-US" b="0" dirty="0" smtClean="0"/>
              </a:p>
              <a:p>
                <a:r>
                  <a:rPr lang="en-US" b="0" i="0" smtClean="0">
                    <a:latin typeface="Cambria Math"/>
                  </a:rPr>
                  <a:t>𝑐 sin⁡〖36°〗=9 sin⁡〖92.4°〗</a:t>
                </a:r>
                <a:r>
                  <a:rPr lang="en-US" b="0" dirty="0" smtClean="0"/>
                  <a:t>			</a:t>
                </a:r>
                <a:r>
                  <a:rPr lang="en-US" b="0" i="0" smtClean="0">
                    <a:latin typeface="Cambria Math"/>
                  </a:rPr>
                  <a:t>𝑐 sin⁡〖36°〗=9 sin⁡〖15.6°〗</a:t>
                </a:r>
                <a:endParaRPr lang="en-US" b="0" dirty="0" smtClean="0"/>
              </a:p>
              <a:p>
                <a:r>
                  <a:rPr lang="en-US" b="0" i="0" smtClean="0">
                    <a:latin typeface="Cambria Math"/>
                  </a:rPr>
                  <a:t>𝑐=(9 sin⁡〖92.4°〗)/sin⁡〖36°〗 ≈15.3</a:t>
                </a:r>
                <a:r>
                  <a:rPr lang="en-US" b="0" dirty="0" smtClean="0"/>
                  <a:t>			</a:t>
                </a:r>
                <a:r>
                  <a:rPr lang="en-US" b="0" i="0" smtClean="0">
                    <a:latin typeface="Cambria Math"/>
                  </a:rPr>
                  <a:t>𝑐=(9 sin⁡〖15.6°〗)/sin⁡〖36°〗 ≈4.1</a:t>
                </a:r>
                <a:endParaRPr lang="en-US" b="0" dirty="0" smtClean="0"/>
              </a:p>
              <a:p>
                <a:endParaRPr lang="en-US" dirty="0"/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D4B360-156B-43D2-8960-6001577024C5}" type="slidenum">
              <a:rPr lang="en-US" smtClean="0"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2492629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𝐴𝑟𝑒𝑎</m:t>
                      </m:r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n-US" b="0" i="1" smtClean="0">
                              <a:latin typeface="Cambria Math"/>
                            </a:rPr>
                            <m:t>2</m:t>
                          </m:r>
                        </m:den>
                      </m:f>
                      <m:r>
                        <a:rPr lang="en-US" b="0" i="1" smtClean="0">
                          <a:latin typeface="Cambria Math"/>
                        </a:rPr>
                        <m:t>𝑎𝑏</m:t>
                      </m:r>
                      <m:func>
                        <m:func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/>
                            </a:rPr>
                            <m:t>sin</m:t>
                          </m:r>
                        </m:fName>
                        <m:e>
                          <m:r>
                            <a:rPr lang="en-US" b="0" i="1" smtClean="0">
                              <a:latin typeface="Cambria Math"/>
                            </a:rPr>
                            <m:t>𝐶</m:t>
                          </m:r>
                        </m:e>
                      </m:func>
                    </m:oMath>
                  </m:oMathPara>
                </a14:m>
                <a:endParaRPr lang="en-US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𝐴𝑟𝑒𝑎</m:t>
                      </m:r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n-US" b="0" i="1" smtClean="0">
                              <a:latin typeface="Cambria Math"/>
                            </a:rPr>
                            <m:t>2</m:t>
                          </m:r>
                        </m:den>
                      </m:f>
                      <m:d>
                        <m:d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/>
                            </a:rPr>
                            <m:t>10</m:t>
                          </m:r>
                        </m:e>
                      </m:d>
                      <m:d>
                        <m:d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/>
                            </a:rPr>
                            <m:t>14</m:t>
                          </m:r>
                        </m:e>
                      </m:d>
                      <m:func>
                        <m:func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/>
                            </a:rPr>
                            <m:t>sin</m:t>
                          </m:r>
                        </m:fName>
                        <m:e>
                          <m:r>
                            <a:rPr lang="en-US" b="0" i="1" smtClean="0">
                              <a:latin typeface="Cambria Math"/>
                            </a:rPr>
                            <m:t>46°</m:t>
                          </m:r>
                        </m:e>
                      </m:func>
                      <m:r>
                        <a:rPr lang="en-US" b="0" i="1" smtClean="0">
                          <a:latin typeface="Cambria Math"/>
                        </a:rPr>
                        <m:t>≈50.4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r>
                  <a:rPr lang="en-US" b="0" i="0" smtClean="0">
                    <a:latin typeface="Cambria Math"/>
                  </a:rPr>
                  <a:t>𝐴𝑟𝑒𝑎=1/2 𝑎𝑏 sin⁡𝐶</a:t>
                </a:r>
                <a:endParaRPr lang="en-US" dirty="0" smtClean="0"/>
              </a:p>
              <a:p>
                <a:r>
                  <a:rPr lang="en-US" b="0" i="0" smtClean="0">
                    <a:latin typeface="Cambria Math"/>
                  </a:rPr>
                  <a:t>𝐴𝑟𝑒𝑎=1/2 (10)(14)  sin⁡〖46°〗≈50.4</a:t>
                </a:r>
                <a:endParaRPr lang="en-US" dirty="0"/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D4B360-156B-43D2-8960-6001577024C5}" type="slidenum">
              <a:rPr lang="en-US" smtClean="0"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249951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D4B360-156B-43D2-8960-6001577024C5}" type="slidenum">
              <a:rPr lang="en-US" smtClean="0"/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1631887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You can use the Law of Cosines,</a:t>
            </a:r>
            <a:r>
              <a:rPr lang="en-US" baseline="0" dirty="0" smtClean="0"/>
              <a:t> then Law of </a:t>
            </a:r>
            <a:r>
              <a:rPr lang="en-US" baseline="0" dirty="0" err="1" smtClean="0"/>
              <a:t>Sines</a:t>
            </a:r>
            <a:r>
              <a:rPr lang="en-US" baseline="0" dirty="0" smtClean="0"/>
              <a:t> as long as you don’t create the SSA case.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D4B360-156B-43D2-8960-6001577024C5}" type="slidenum">
              <a:rPr lang="en-US" smtClean="0"/>
              <a:t>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8009993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/>
                            </a:rPr>
                            <m:t>𝑏</m:t>
                          </m:r>
                        </m:e>
                        <m:sup>
                          <m:r>
                            <a:rPr lang="en-US" b="0" i="1" smtClean="0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/>
                            </a:rPr>
                            <m:t>𝑎</m:t>
                          </m:r>
                        </m:e>
                        <m:sup>
                          <m:r>
                            <a:rPr lang="en-US" b="0" i="1" smtClean="0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US" b="0" i="1" smtClean="0">
                          <a:latin typeface="Cambria Math"/>
                        </a:rPr>
                        <m:t>+</m:t>
                      </m:r>
                      <m:sSup>
                        <m:sSup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/>
                            </a:rPr>
                            <m:t>𝑐</m:t>
                          </m:r>
                        </m:e>
                        <m:sup>
                          <m:r>
                            <a:rPr lang="en-US" b="0" i="1" smtClean="0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US" b="0" i="1" smtClean="0">
                          <a:latin typeface="Cambria Math"/>
                        </a:rPr>
                        <m:t>−2</m:t>
                      </m:r>
                      <m:r>
                        <a:rPr lang="en-US" b="0" i="1" smtClean="0">
                          <a:latin typeface="Cambria Math"/>
                        </a:rPr>
                        <m:t>𝑎𝑐</m:t>
                      </m:r>
                      <m:func>
                        <m:func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/>
                            </a:rPr>
                            <m:t>cos</m:t>
                          </m:r>
                        </m:fName>
                        <m:e>
                          <m:r>
                            <a:rPr lang="en-US" b="0" i="1" smtClean="0">
                              <a:latin typeface="Cambria Math"/>
                            </a:rPr>
                            <m:t>𝐵</m:t>
                          </m:r>
                        </m:e>
                      </m:func>
                    </m:oMath>
                  </m:oMathPara>
                </a14:m>
                <a:endParaRPr lang="en-US" b="0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/>
                            </a:rPr>
                            <m:t>𝑏</m:t>
                          </m:r>
                        </m:e>
                        <m:sup>
                          <m:r>
                            <a:rPr lang="en-US" b="0" i="1" smtClean="0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/>
                            </a:rPr>
                            <m:t>8</m:t>
                          </m:r>
                        </m:e>
                        <m:sup>
                          <m:r>
                            <a:rPr lang="en-US" b="0" i="1" smtClean="0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US" b="0" i="1" smtClean="0">
                          <a:latin typeface="Cambria Math"/>
                        </a:rPr>
                        <m:t>+</m:t>
                      </m:r>
                      <m:sSup>
                        <m:sSup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/>
                            </a:rPr>
                            <m:t>10</m:t>
                          </m:r>
                        </m:e>
                        <m:sup>
                          <m:r>
                            <a:rPr lang="en-US" b="0" i="1" smtClean="0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US" b="0" i="1" smtClean="0">
                          <a:latin typeface="Cambria Math"/>
                        </a:rPr>
                        <m:t>−2</m:t>
                      </m:r>
                      <m:d>
                        <m:d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/>
                            </a:rPr>
                            <m:t>8</m:t>
                          </m:r>
                        </m:e>
                      </m:d>
                      <m:d>
                        <m:d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/>
                            </a:rPr>
                            <m:t>10</m:t>
                          </m:r>
                        </m:e>
                      </m:d>
                      <m:func>
                        <m:func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/>
                            </a:rPr>
                            <m:t>cos</m:t>
                          </m:r>
                        </m:fName>
                        <m:e>
                          <m:r>
                            <a:rPr lang="en-US" b="0" i="1" smtClean="0">
                              <a:latin typeface="Cambria Math"/>
                            </a:rPr>
                            <m:t>48°</m:t>
                          </m:r>
                        </m:e>
                      </m:func>
                      <m:r>
                        <a:rPr lang="en-US" b="0" i="1" smtClean="0">
                          <a:latin typeface="Cambria Math"/>
                        </a:rPr>
                        <m:t>=56.94</m:t>
                      </m:r>
                    </m:oMath>
                  </m:oMathPara>
                </a14:m>
                <a:endParaRPr lang="en-US" b="0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𝑏</m:t>
                      </m:r>
                      <m:r>
                        <a:rPr lang="en-US" b="0" i="1" smtClean="0">
                          <a:latin typeface="Cambria Math"/>
                        </a:rPr>
                        <m:t>=7.55</m:t>
                      </m:r>
                    </m:oMath>
                  </m:oMathPara>
                </a14:m>
                <a:endParaRPr lang="en-US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fPr>
                        <m:num>
                          <m:func>
                            <m:funcPr>
                              <m:ctrlPr>
                                <a:rPr lang="en-US" b="0" i="1" smtClean="0">
                                  <a:latin typeface="Cambria Math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latin typeface="Cambria Math"/>
                                </a:rPr>
                                <m:t>sin</m:t>
                              </m:r>
                            </m:fName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𝐴</m:t>
                              </m:r>
                            </m:e>
                          </m:func>
                        </m:num>
                        <m:den>
                          <m:r>
                            <a:rPr lang="en-US" b="0" i="1" smtClean="0">
                              <a:latin typeface="Cambria Math"/>
                            </a:rPr>
                            <m:t>𝑎</m:t>
                          </m:r>
                        </m:den>
                      </m:f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fPr>
                        <m:num>
                          <m:func>
                            <m:funcPr>
                              <m:ctrlPr>
                                <a:rPr lang="en-US" b="0" i="1" smtClean="0">
                                  <a:latin typeface="Cambria Math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latin typeface="Cambria Math"/>
                                </a:rPr>
                                <m:t>sin</m:t>
                              </m:r>
                            </m:fName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𝐵</m:t>
                              </m:r>
                            </m:e>
                          </m:func>
                        </m:num>
                        <m:den>
                          <m:r>
                            <a:rPr lang="en-US" b="0" i="1" smtClean="0">
                              <a:latin typeface="Cambria Math"/>
                            </a:rPr>
                            <m:t>𝑏</m:t>
                          </m:r>
                        </m:den>
                      </m:f>
                    </m:oMath>
                  </m:oMathPara>
                </a14:m>
                <a:endParaRPr lang="en-US" b="0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fPr>
                        <m:num>
                          <m:func>
                            <m:funcPr>
                              <m:ctrlPr>
                                <a:rPr lang="en-US" b="0" i="1" smtClean="0">
                                  <a:latin typeface="Cambria Math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latin typeface="Cambria Math"/>
                                </a:rPr>
                                <m:t>sin</m:t>
                              </m:r>
                            </m:fName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𝐴</m:t>
                              </m:r>
                            </m:e>
                          </m:func>
                        </m:num>
                        <m:den>
                          <m:r>
                            <a:rPr lang="en-US" b="0" i="1" smtClean="0">
                              <a:latin typeface="Cambria Math"/>
                            </a:rPr>
                            <m:t>8</m:t>
                          </m:r>
                        </m:den>
                      </m:f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fPr>
                        <m:num>
                          <m:func>
                            <m:funcPr>
                              <m:ctrlPr>
                                <a:rPr lang="en-US" b="0" i="1" smtClean="0">
                                  <a:latin typeface="Cambria Math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latin typeface="Cambria Math"/>
                                </a:rPr>
                                <m:t>sin</m:t>
                              </m:r>
                            </m:fName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48°</m:t>
                              </m:r>
                            </m:e>
                          </m:func>
                        </m:num>
                        <m:den>
                          <m:r>
                            <a:rPr lang="en-US" b="0" i="1" smtClean="0">
                              <a:latin typeface="Cambria Math"/>
                            </a:rPr>
                            <m:t>7.55</m:t>
                          </m:r>
                        </m:den>
                      </m:f>
                    </m:oMath>
                  </m:oMathPara>
                </a14:m>
                <a:endParaRPr lang="en-US" b="0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7.55</m:t>
                      </m:r>
                      <m:func>
                        <m:func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/>
                            </a:rPr>
                            <m:t>sin</m:t>
                          </m:r>
                        </m:fName>
                        <m:e>
                          <m:r>
                            <a:rPr lang="en-US" b="0" i="1" smtClean="0">
                              <a:latin typeface="Cambria Math"/>
                            </a:rPr>
                            <m:t>𝐴</m:t>
                          </m:r>
                        </m:e>
                      </m:func>
                      <m:r>
                        <a:rPr lang="en-US" b="0" i="1" smtClean="0">
                          <a:latin typeface="Cambria Math"/>
                        </a:rPr>
                        <m:t>=8</m:t>
                      </m:r>
                      <m:func>
                        <m:func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/>
                            </a:rPr>
                            <m:t>sin</m:t>
                          </m:r>
                        </m:fName>
                        <m:e>
                          <m:r>
                            <a:rPr lang="en-US" b="0" i="1" smtClean="0">
                              <a:latin typeface="Cambria Math"/>
                            </a:rPr>
                            <m:t>48°</m:t>
                          </m:r>
                        </m:e>
                      </m:func>
                    </m:oMath>
                  </m:oMathPara>
                </a14:m>
                <a:endParaRPr lang="en-US" b="0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/>
                            </a:rPr>
                            <m:t>sin</m:t>
                          </m:r>
                        </m:fName>
                        <m:e>
                          <m:r>
                            <a:rPr lang="en-US" b="0" i="1" smtClean="0">
                              <a:latin typeface="Cambria Math"/>
                            </a:rPr>
                            <m:t>𝐴</m:t>
                          </m:r>
                        </m:e>
                      </m:func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/>
                            </a:rPr>
                            <m:t>8</m:t>
                          </m:r>
                          <m:func>
                            <m:funcPr>
                              <m:ctrlPr>
                                <a:rPr lang="en-US" b="0" i="1" smtClean="0">
                                  <a:latin typeface="Cambria Math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latin typeface="Cambria Math"/>
                                </a:rPr>
                                <m:t>sin</m:t>
                              </m:r>
                            </m:fName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48°</m:t>
                              </m:r>
                            </m:e>
                          </m:func>
                        </m:num>
                        <m:den>
                          <m:r>
                            <a:rPr lang="en-US" b="0" i="1" smtClean="0">
                              <a:latin typeface="Cambria Math"/>
                            </a:rPr>
                            <m:t>7.55</m:t>
                          </m:r>
                        </m:den>
                      </m:f>
                      <m:r>
                        <a:rPr lang="en-US" b="0" i="1" smtClean="0">
                          <a:latin typeface="Cambria Math"/>
                        </a:rPr>
                        <m:t>≈0.7879</m:t>
                      </m:r>
                    </m:oMath>
                  </m:oMathPara>
                </a14:m>
                <a:endParaRPr lang="en-US" b="0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𝐴</m:t>
                      </m:r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func>
                        <m:func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funcPr>
                        <m:fName>
                          <m:sSup>
                            <m:sSupPr>
                              <m:ctrlPr>
                                <a:rPr lang="en-US" b="0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latin typeface="Cambria Math"/>
                                </a:rPr>
                                <m:t>sin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/>
                                </a:rPr>
                                <m:t>−1</m:t>
                              </m:r>
                            </m:sup>
                          </m:sSup>
                        </m:fName>
                        <m:e>
                          <m:r>
                            <a:rPr lang="en-US" b="0" i="1" smtClean="0">
                              <a:latin typeface="Cambria Math"/>
                            </a:rPr>
                            <m:t>0.7879</m:t>
                          </m:r>
                        </m:e>
                      </m:func>
                      <m:r>
                        <a:rPr lang="en-US" b="0" i="1" smtClean="0">
                          <a:latin typeface="Cambria Math"/>
                        </a:rPr>
                        <m:t>≈52.0°</m:t>
                      </m:r>
                    </m:oMath>
                  </m:oMathPara>
                </a14:m>
                <a:endParaRPr lang="en-US" b="0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𝐶</m:t>
                      </m:r>
                      <m:r>
                        <a:rPr lang="en-US" b="0" i="1" smtClean="0">
                          <a:latin typeface="Cambria Math"/>
                        </a:rPr>
                        <m:t>=180°−48°−52.0°=80°</m:t>
                      </m:r>
                    </m:oMath>
                  </m:oMathPara>
                </a14:m>
                <a:endParaRPr lang="en-US" b="0" dirty="0" smtClean="0"/>
              </a:p>
              <a:p>
                <a:endParaRPr lang="en-US" b="0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/>
                            </a:rPr>
                            <m:t>𝑎</m:t>
                          </m:r>
                        </m:e>
                        <m:sup>
                          <m:r>
                            <a:rPr lang="en-US" b="0" i="1" smtClean="0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/>
                            </a:rPr>
                            <m:t>𝑏</m:t>
                          </m:r>
                        </m:e>
                        <m:sup>
                          <m:r>
                            <a:rPr lang="en-US" b="0" i="1" smtClean="0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US" b="0" i="1" smtClean="0">
                          <a:latin typeface="Cambria Math"/>
                        </a:rPr>
                        <m:t>+</m:t>
                      </m:r>
                      <m:sSup>
                        <m:sSup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/>
                            </a:rPr>
                            <m:t>𝑐</m:t>
                          </m:r>
                        </m:e>
                        <m:sup>
                          <m:r>
                            <a:rPr lang="en-US" b="0" i="1" smtClean="0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US" b="0" i="1" smtClean="0">
                          <a:latin typeface="Cambria Math"/>
                        </a:rPr>
                        <m:t>−2</m:t>
                      </m:r>
                      <m:r>
                        <a:rPr lang="en-US" b="0" i="1" smtClean="0">
                          <a:latin typeface="Cambria Math"/>
                        </a:rPr>
                        <m:t>𝑏𝑐</m:t>
                      </m:r>
                      <m:func>
                        <m:func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/>
                            </a:rPr>
                            <m:t>cos</m:t>
                          </m:r>
                        </m:fName>
                        <m:e>
                          <m:r>
                            <a:rPr lang="en-US" b="0" i="1" smtClean="0">
                              <a:latin typeface="Cambria Math"/>
                            </a:rPr>
                            <m:t>𝐴</m:t>
                          </m:r>
                        </m:e>
                      </m:func>
                    </m:oMath>
                  </m:oMathPara>
                </a14:m>
                <a:endParaRPr lang="en-US" b="0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/>
                            </a:rPr>
                            <m:t>14</m:t>
                          </m:r>
                        </m:e>
                        <m:sup>
                          <m:r>
                            <a:rPr lang="en-US" b="0" i="1" smtClean="0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/>
                            </a:rPr>
                            <m:t>16</m:t>
                          </m:r>
                        </m:e>
                        <m:sup>
                          <m:r>
                            <a:rPr lang="en-US" b="0" i="1" smtClean="0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US" b="0" i="1" smtClean="0">
                          <a:latin typeface="Cambria Math"/>
                        </a:rPr>
                        <m:t>+</m:t>
                      </m:r>
                      <m:sSup>
                        <m:sSup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/>
                            </a:rPr>
                            <m:t>9</m:t>
                          </m:r>
                        </m:e>
                        <m:sup>
                          <m:r>
                            <a:rPr lang="en-US" b="0" i="1" smtClean="0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US" b="0" i="1" smtClean="0">
                          <a:latin typeface="Cambria Math"/>
                        </a:rPr>
                        <m:t>−2</m:t>
                      </m:r>
                      <m:d>
                        <m:d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/>
                            </a:rPr>
                            <m:t>16</m:t>
                          </m:r>
                        </m:e>
                      </m:d>
                      <m:d>
                        <m:d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/>
                            </a:rPr>
                            <m:t>9</m:t>
                          </m:r>
                        </m:e>
                      </m:d>
                      <m:func>
                        <m:func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/>
                            </a:rPr>
                            <m:t>cos</m:t>
                          </m:r>
                        </m:fName>
                        <m:e>
                          <m:r>
                            <a:rPr lang="en-US" b="0" i="1" smtClean="0">
                              <a:latin typeface="Cambria Math"/>
                            </a:rPr>
                            <m:t>𝐴</m:t>
                          </m:r>
                        </m:e>
                      </m:func>
                    </m:oMath>
                  </m:oMathPara>
                </a14:m>
                <a:endParaRPr lang="en-US" b="0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196=256+81−288</m:t>
                      </m:r>
                      <m:func>
                        <m:func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/>
                            </a:rPr>
                            <m:t>cos</m:t>
                          </m:r>
                        </m:fName>
                        <m:e>
                          <m:r>
                            <a:rPr lang="en-US" b="0" i="1" smtClean="0">
                              <a:latin typeface="Cambria Math"/>
                            </a:rPr>
                            <m:t>𝐴</m:t>
                          </m:r>
                        </m:e>
                      </m:func>
                    </m:oMath>
                  </m:oMathPara>
                </a14:m>
                <a:endParaRPr lang="en-US" b="0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−141=−288</m:t>
                      </m:r>
                      <m:func>
                        <m:func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/>
                            </a:rPr>
                            <m:t>cos</m:t>
                          </m:r>
                        </m:fName>
                        <m:e>
                          <m:r>
                            <a:rPr lang="en-US" b="0" i="1" smtClean="0">
                              <a:latin typeface="Cambria Math"/>
                            </a:rPr>
                            <m:t>𝐴</m:t>
                          </m:r>
                        </m:e>
                      </m:func>
                    </m:oMath>
                  </m:oMathPara>
                </a14:m>
                <a:endParaRPr lang="en-US" b="0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0.4896=</m:t>
                      </m:r>
                      <m:func>
                        <m:func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/>
                            </a:rPr>
                            <m:t>cos</m:t>
                          </m:r>
                        </m:fName>
                        <m:e>
                          <m:r>
                            <a:rPr lang="en-US" b="0" i="1" smtClean="0">
                              <a:latin typeface="Cambria Math"/>
                            </a:rPr>
                            <m:t>𝐴</m:t>
                          </m:r>
                        </m:e>
                      </m:func>
                    </m:oMath>
                  </m:oMathPara>
                </a14:m>
                <a:endParaRPr lang="en-US" b="0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𝐴</m:t>
                      </m:r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func>
                        <m:func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funcPr>
                        <m:fName>
                          <m:sSup>
                            <m:sSupPr>
                              <m:ctrlPr>
                                <a:rPr lang="en-US" b="0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latin typeface="Cambria Math"/>
                                </a:rPr>
                                <m:t>cos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/>
                                </a:rPr>
                                <m:t>−1</m:t>
                              </m:r>
                            </m:sup>
                          </m:sSup>
                        </m:fName>
                        <m:e>
                          <m:r>
                            <a:rPr lang="en-US" b="0" i="1" smtClean="0">
                              <a:latin typeface="Cambria Math"/>
                            </a:rPr>
                            <m:t>0.4896</m:t>
                          </m:r>
                        </m:e>
                      </m:func>
                      <m:r>
                        <a:rPr lang="en-US" b="0" i="1" smtClean="0">
                          <a:latin typeface="Cambria Math"/>
                        </a:rPr>
                        <m:t>≈60.7°</m:t>
                      </m:r>
                    </m:oMath>
                  </m:oMathPara>
                </a14:m>
                <a:endParaRPr lang="en-US" b="0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fPr>
                        <m:num>
                          <m:func>
                            <m:funcPr>
                              <m:ctrlPr>
                                <a:rPr lang="en-US" b="0" i="1" smtClean="0">
                                  <a:latin typeface="Cambria Math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latin typeface="Cambria Math"/>
                                </a:rPr>
                                <m:t>sin</m:t>
                              </m:r>
                            </m:fName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𝐴</m:t>
                              </m:r>
                            </m:e>
                          </m:func>
                        </m:num>
                        <m:den>
                          <m:r>
                            <a:rPr lang="en-US" b="0" i="1" smtClean="0">
                              <a:latin typeface="Cambria Math"/>
                            </a:rPr>
                            <m:t>𝑎</m:t>
                          </m:r>
                        </m:den>
                      </m:f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fPr>
                        <m:num>
                          <m:func>
                            <m:funcPr>
                              <m:ctrlPr>
                                <a:rPr lang="en-US" b="0" i="1" smtClean="0">
                                  <a:latin typeface="Cambria Math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latin typeface="Cambria Math"/>
                                </a:rPr>
                                <m:t>sin</m:t>
                              </m:r>
                            </m:fName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𝐵</m:t>
                              </m:r>
                            </m:e>
                          </m:func>
                        </m:num>
                        <m:den>
                          <m:r>
                            <a:rPr lang="en-US" b="0" i="1" smtClean="0">
                              <a:latin typeface="Cambria Math"/>
                            </a:rPr>
                            <m:t>𝑏</m:t>
                          </m:r>
                        </m:den>
                      </m:f>
                    </m:oMath>
                  </m:oMathPara>
                </a14:m>
                <a:endParaRPr lang="en-US" b="0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fPr>
                        <m:num>
                          <m:func>
                            <m:funcPr>
                              <m:ctrlPr>
                                <a:rPr lang="en-US" b="0" i="1" smtClean="0">
                                  <a:latin typeface="Cambria Math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latin typeface="Cambria Math"/>
                                </a:rPr>
                                <m:t>sin</m:t>
                              </m:r>
                            </m:fName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60.7°</m:t>
                              </m:r>
                            </m:e>
                          </m:func>
                        </m:num>
                        <m:den>
                          <m:r>
                            <a:rPr lang="en-US" b="0" i="1" smtClean="0">
                              <a:latin typeface="Cambria Math"/>
                            </a:rPr>
                            <m:t>14</m:t>
                          </m:r>
                        </m:den>
                      </m:f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fPr>
                        <m:num>
                          <m:func>
                            <m:funcPr>
                              <m:ctrlPr>
                                <a:rPr lang="en-US" b="0" i="1" smtClean="0">
                                  <a:latin typeface="Cambria Math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latin typeface="Cambria Math"/>
                                </a:rPr>
                                <m:t>sin</m:t>
                              </m:r>
                            </m:fName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𝐵</m:t>
                              </m:r>
                            </m:e>
                          </m:func>
                        </m:num>
                        <m:den>
                          <m:r>
                            <a:rPr lang="en-US" b="0" i="1" smtClean="0">
                              <a:latin typeface="Cambria Math"/>
                            </a:rPr>
                            <m:t>16</m:t>
                          </m:r>
                        </m:den>
                      </m:f>
                    </m:oMath>
                  </m:oMathPara>
                </a14:m>
                <a:endParaRPr lang="en-US" b="0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14</m:t>
                      </m:r>
                      <m:func>
                        <m:func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/>
                            </a:rPr>
                            <m:t>sin</m:t>
                          </m:r>
                        </m:fName>
                        <m:e>
                          <m:r>
                            <a:rPr lang="en-US" b="0" i="1" smtClean="0">
                              <a:latin typeface="Cambria Math"/>
                            </a:rPr>
                            <m:t>𝐵</m:t>
                          </m:r>
                        </m:e>
                      </m:func>
                      <m:r>
                        <a:rPr lang="en-US" b="0" i="1" smtClean="0">
                          <a:latin typeface="Cambria Math"/>
                        </a:rPr>
                        <m:t>=16</m:t>
                      </m:r>
                      <m:func>
                        <m:func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/>
                            </a:rPr>
                            <m:t>sin</m:t>
                          </m:r>
                        </m:fName>
                        <m:e>
                          <m:r>
                            <a:rPr lang="en-US" b="0" i="1" smtClean="0">
                              <a:latin typeface="Cambria Math"/>
                            </a:rPr>
                            <m:t>60.7°</m:t>
                          </m:r>
                        </m:e>
                      </m:func>
                    </m:oMath>
                  </m:oMathPara>
                </a14:m>
                <a:endParaRPr lang="en-US" b="0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/>
                            </a:rPr>
                            <m:t>sin</m:t>
                          </m:r>
                        </m:fName>
                        <m:e>
                          <m:r>
                            <a:rPr lang="en-US" b="0" i="1" smtClean="0">
                              <a:latin typeface="Cambria Math"/>
                            </a:rPr>
                            <m:t>𝐵</m:t>
                          </m:r>
                        </m:e>
                      </m:func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/>
                            </a:rPr>
                            <m:t>16</m:t>
                          </m:r>
                          <m:func>
                            <m:funcPr>
                              <m:ctrlPr>
                                <a:rPr lang="en-US" b="0" i="1" smtClean="0">
                                  <a:latin typeface="Cambria Math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latin typeface="Cambria Math"/>
                                </a:rPr>
                                <m:t>sin</m:t>
                              </m:r>
                            </m:fName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60.7°</m:t>
                              </m:r>
                            </m:e>
                          </m:func>
                        </m:num>
                        <m:den>
                          <m:r>
                            <a:rPr lang="en-US" b="0" i="1" smtClean="0">
                              <a:latin typeface="Cambria Math"/>
                            </a:rPr>
                            <m:t>14</m:t>
                          </m:r>
                        </m:den>
                      </m:f>
                      <m:r>
                        <a:rPr lang="en-US" b="0" i="1" smtClean="0">
                          <a:latin typeface="Cambria Math"/>
                        </a:rPr>
                        <m:t>≈0.9965</m:t>
                      </m:r>
                    </m:oMath>
                  </m:oMathPara>
                </a14:m>
                <a:endParaRPr lang="en-US" b="0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𝐵</m:t>
                      </m:r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func>
                        <m:func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funcPr>
                        <m:fName>
                          <m:sSup>
                            <m:sSupPr>
                              <m:ctrlPr>
                                <a:rPr lang="en-US" b="0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latin typeface="Cambria Math"/>
                                </a:rPr>
                                <m:t>sin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/>
                                </a:rPr>
                                <m:t>−1</m:t>
                              </m:r>
                            </m:sup>
                          </m:sSup>
                        </m:fName>
                        <m:e>
                          <m:r>
                            <a:rPr lang="en-US" b="0" i="1" smtClean="0">
                              <a:latin typeface="Cambria Math"/>
                            </a:rPr>
                            <m:t>0.9965</m:t>
                          </m:r>
                        </m:e>
                      </m:func>
                      <m:r>
                        <a:rPr lang="en-US" b="0" i="1" smtClean="0">
                          <a:latin typeface="Cambria Math"/>
                        </a:rPr>
                        <m:t>≈85.2°</m:t>
                      </m:r>
                    </m:oMath>
                  </m:oMathPara>
                </a14:m>
                <a:endParaRPr lang="en-US" b="0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𝐶</m:t>
                      </m:r>
                      <m:r>
                        <a:rPr lang="en-US" b="0" i="1" smtClean="0">
                          <a:latin typeface="Cambria Math"/>
                        </a:rPr>
                        <m:t>=180°−60.7°−85.2°=34.1°</m:t>
                      </m:r>
                    </m:oMath>
                  </m:oMathPara>
                </a14:m>
                <a:endParaRPr lang="en-US" b="0" dirty="0" smtClean="0"/>
              </a:p>
            </p:txBody>
          </p:sp>
        </mc:Choice>
        <mc:Fallback xmlns="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r>
                  <a:rPr lang="en-US" b="0" i="0" smtClean="0">
                    <a:latin typeface="Cambria Math"/>
                  </a:rPr>
                  <a:t>𝑏^2=𝑎^2+𝑐^2−2𝑎𝑐 cos⁡𝐵</a:t>
                </a:r>
                <a:endParaRPr lang="en-US" b="0" dirty="0" smtClean="0"/>
              </a:p>
              <a:p>
                <a:r>
                  <a:rPr lang="en-US" b="0" i="0" smtClean="0">
                    <a:latin typeface="Cambria Math"/>
                  </a:rPr>
                  <a:t>𝑏^2=8^2+〖10〗^2−2(8)(10)  cos⁡〖48°〗=56.94</a:t>
                </a:r>
                <a:endParaRPr lang="en-US" b="0" dirty="0" smtClean="0"/>
              </a:p>
              <a:p>
                <a:r>
                  <a:rPr lang="en-US" b="0" i="0" smtClean="0">
                    <a:latin typeface="Cambria Math"/>
                  </a:rPr>
                  <a:t>𝑏=7.55</a:t>
                </a:r>
                <a:endParaRPr lang="en-US" dirty="0" smtClean="0"/>
              </a:p>
              <a:p>
                <a:r>
                  <a:rPr lang="en-US" b="0" i="0" smtClean="0">
                    <a:latin typeface="Cambria Math"/>
                  </a:rPr>
                  <a:t>sin⁡𝐴/𝑎=sin⁡𝐵/𝑏</a:t>
                </a:r>
                <a:endParaRPr lang="en-US" b="0" dirty="0" smtClean="0"/>
              </a:p>
              <a:p>
                <a:r>
                  <a:rPr lang="en-US" b="0" i="0" smtClean="0">
                    <a:latin typeface="Cambria Math"/>
                  </a:rPr>
                  <a:t>sin⁡𝐴/8=sin⁡〖48°〗/7.55</a:t>
                </a:r>
                <a:endParaRPr lang="en-US" b="0" dirty="0" smtClean="0"/>
              </a:p>
              <a:p>
                <a:r>
                  <a:rPr lang="en-US" b="0" i="0" smtClean="0">
                    <a:latin typeface="Cambria Math"/>
                  </a:rPr>
                  <a:t>7.55 sin⁡𝐴=8 sin⁡〖48°〗</a:t>
                </a:r>
                <a:endParaRPr lang="en-US" b="0" dirty="0" smtClean="0"/>
              </a:p>
              <a:p>
                <a:r>
                  <a:rPr lang="en-US" b="0" i="0" smtClean="0">
                    <a:latin typeface="Cambria Math"/>
                  </a:rPr>
                  <a:t>sin⁡𝐴=(8 sin⁡〖48°〗)/7.55≈0.7879</a:t>
                </a:r>
                <a:endParaRPr lang="en-US" b="0" dirty="0" smtClean="0"/>
              </a:p>
              <a:p>
                <a:r>
                  <a:rPr lang="en-US" b="0" i="0" smtClean="0">
                    <a:latin typeface="Cambria Math"/>
                  </a:rPr>
                  <a:t>𝐴=sin^(−1)⁡0.7879≈52.0°</a:t>
                </a:r>
                <a:endParaRPr lang="en-US" b="0" dirty="0" smtClean="0"/>
              </a:p>
              <a:p>
                <a:r>
                  <a:rPr lang="en-US" b="0" i="0" smtClean="0">
                    <a:latin typeface="Cambria Math"/>
                  </a:rPr>
                  <a:t>𝐶=180°−48°−52.0°=80°</a:t>
                </a:r>
                <a:endParaRPr lang="en-US" b="0" dirty="0" smtClean="0"/>
              </a:p>
              <a:p>
                <a:endParaRPr lang="en-US" b="0" dirty="0" smtClean="0"/>
              </a:p>
              <a:p>
                <a:r>
                  <a:rPr lang="en-US" b="0" i="0" smtClean="0">
                    <a:latin typeface="Cambria Math"/>
                  </a:rPr>
                  <a:t>𝑎^2=𝑏^2+𝑐^2−2𝑏𝑐 cos⁡𝐴</a:t>
                </a:r>
                <a:endParaRPr lang="en-US" b="0" dirty="0" smtClean="0"/>
              </a:p>
              <a:p>
                <a:r>
                  <a:rPr lang="en-US" b="0" i="0" smtClean="0">
                    <a:latin typeface="Cambria Math"/>
                  </a:rPr>
                  <a:t>〖14〗^2=〖16〗^2+9^2−2(16)(9)  cos⁡𝐴</a:t>
                </a:r>
                <a:endParaRPr lang="en-US" b="0" dirty="0" smtClean="0"/>
              </a:p>
              <a:p>
                <a:r>
                  <a:rPr lang="en-US" b="0" i="0" smtClean="0">
                    <a:latin typeface="Cambria Math"/>
                  </a:rPr>
                  <a:t>196=256+81−288 cos⁡𝐴</a:t>
                </a:r>
                <a:endParaRPr lang="en-US" b="0" dirty="0" smtClean="0"/>
              </a:p>
              <a:p>
                <a:r>
                  <a:rPr lang="en-US" b="0" i="0" smtClean="0">
                    <a:latin typeface="Cambria Math"/>
                  </a:rPr>
                  <a:t>−141=−288 cos⁡𝐴</a:t>
                </a:r>
                <a:endParaRPr lang="en-US" b="0" dirty="0" smtClean="0"/>
              </a:p>
              <a:p>
                <a:r>
                  <a:rPr lang="en-US" b="0" i="0" smtClean="0">
                    <a:latin typeface="Cambria Math"/>
                  </a:rPr>
                  <a:t>0.4896=cos⁡𝐴</a:t>
                </a:r>
                <a:endParaRPr lang="en-US" b="0" dirty="0" smtClean="0"/>
              </a:p>
              <a:p>
                <a:r>
                  <a:rPr lang="en-US" b="0" i="0" smtClean="0">
                    <a:latin typeface="Cambria Math"/>
                  </a:rPr>
                  <a:t>𝐴=cos^(−1)⁡0.4896≈60.7°</a:t>
                </a:r>
                <a:endParaRPr lang="en-US" b="0" dirty="0" smtClean="0"/>
              </a:p>
              <a:p>
                <a:r>
                  <a:rPr lang="en-US" b="0" i="0" smtClean="0">
                    <a:latin typeface="Cambria Math"/>
                  </a:rPr>
                  <a:t>sin⁡𝐴/𝑎=sin⁡𝐵/𝑏</a:t>
                </a:r>
                <a:endParaRPr lang="en-US" b="0" dirty="0" smtClean="0"/>
              </a:p>
              <a:p>
                <a:r>
                  <a:rPr lang="en-US" b="0" i="0" smtClean="0">
                    <a:latin typeface="Cambria Math"/>
                  </a:rPr>
                  <a:t>sin⁡〖60.7°〗/14=sin⁡𝐵/16</a:t>
                </a:r>
                <a:endParaRPr lang="en-US" b="0" dirty="0" smtClean="0"/>
              </a:p>
              <a:p>
                <a:r>
                  <a:rPr lang="en-US" b="0" i="0" smtClean="0">
                    <a:latin typeface="Cambria Math"/>
                  </a:rPr>
                  <a:t>14 sin⁡𝐵=16 sin⁡〖60.7°〗</a:t>
                </a:r>
                <a:endParaRPr lang="en-US" b="0" dirty="0" smtClean="0"/>
              </a:p>
              <a:p>
                <a:r>
                  <a:rPr lang="en-US" b="0" i="0" smtClean="0">
                    <a:latin typeface="Cambria Math"/>
                  </a:rPr>
                  <a:t>sin⁡𝐵=(16 sin⁡〖60.7°〗)/14≈0.9965</a:t>
                </a:r>
                <a:endParaRPr lang="en-US" b="0" dirty="0" smtClean="0"/>
              </a:p>
              <a:p>
                <a:r>
                  <a:rPr lang="en-US" b="0" i="0" smtClean="0">
                    <a:latin typeface="Cambria Math"/>
                  </a:rPr>
                  <a:t>𝐵=sin^(−1)⁡0.9965≈85.2°</a:t>
                </a:r>
                <a:endParaRPr lang="en-US" b="0" dirty="0" smtClean="0"/>
              </a:p>
              <a:p>
                <a:r>
                  <a:rPr lang="en-US" b="0" i="0" smtClean="0">
                    <a:latin typeface="Cambria Math"/>
                  </a:rPr>
                  <a:t>𝐶=180°−60.7°−85.2°=34.1°</a:t>
                </a:r>
                <a:endParaRPr lang="en-US" b="0" dirty="0" smtClean="0"/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D4B360-156B-43D2-8960-6001577024C5}" type="slidenum">
              <a:rPr lang="en-US" smtClean="0"/>
              <a:t>41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255220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These triangles can be used</a:t>
            </a:r>
            <a:r>
              <a:rPr lang="en-US" baseline="0" dirty="0" smtClean="0"/>
              <a:t> to find sin, </a:t>
            </a:r>
            <a:r>
              <a:rPr lang="en-US" baseline="0" dirty="0" err="1" smtClean="0"/>
              <a:t>cos</a:t>
            </a:r>
            <a:r>
              <a:rPr lang="en-US" baseline="0" dirty="0" smtClean="0"/>
              <a:t>, tan of 30, 60, and 45 degree angles exactly.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D4B360-156B-43D2-8960-6001577024C5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3335084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baseline="0" smtClean="0">
                          <a:latin typeface="Cambria Math"/>
                        </a:rPr>
                        <m:t>𝑠</m:t>
                      </m:r>
                      <m:r>
                        <a:rPr lang="en-US" b="0" i="1" baseline="0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b="0" i="1" baseline="0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b="0" i="1" baseline="0" smtClean="0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n-US" b="0" i="1" baseline="0" smtClean="0">
                              <a:latin typeface="Cambria Math"/>
                            </a:rPr>
                            <m:t>2</m:t>
                          </m:r>
                        </m:den>
                      </m:f>
                      <m:d>
                        <m:dPr>
                          <m:ctrlPr>
                            <a:rPr lang="en-US" b="0" i="1" baseline="0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b="0" i="1" baseline="0" smtClean="0">
                              <a:latin typeface="Cambria Math"/>
                            </a:rPr>
                            <m:t>𝑎</m:t>
                          </m:r>
                          <m:r>
                            <a:rPr lang="en-US" b="0" i="1" baseline="0" smtClean="0">
                              <a:latin typeface="Cambria Math"/>
                            </a:rPr>
                            <m:t>+</m:t>
                          </m:r>
                          <m:r>
                            <a:rPr lang="en-US" b="0" i="1" baseline="0" smtClean="0">
                              <a:latin typeface="Cambria Math"/>
                            </a:rPr>
                            <m:t>𝑏</m:t>
                          </m:r>
                          <m:r>
                            <a:rPr lang="en-US" b="0" i="1" baseline="0" smtClean="0">
                              <a:latin typeface="Cambria Math"/>
                            </a:rPr>
                            <m:t>+</m:t>
                          </m:r>
                          <m:r>
                            <a:rPr lang="en-US" b="0" i="1" baseline="0" smtClean="0">
                              <a:latin typeface="Cambria Math"/>
                            </a:rPr>
                            <m:t>𝑐</m:t>
                          </m:r>
                        </m:e>
                      </m:d>
                    </m:oMath>
                  </m:oMathPara>
                </a14:m>
                <a:endParaRPr lang="en-US" b="0" baseline="0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baseline="0" smtClean="0">
                          <a:latin typeface="Cambria Math"/>
                        </a:rPr>
                        <m:t>𝑠</m:t>
                      </m:r>
                      <m:r>
                        <a:rPr lang="en-US" b="0" i="1" baseline="0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b="0" i="1" baseline="0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b="0" i="1" baseline="0" smtClean="0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n-US" b="0" i="1" baseline="0" smtClean="0">
                              <a:latin typeface="Cambria Math"/>
                            </a:rPr>
                            <m:t>2</m:t>
                          </m:r>
                        </m:den>
                      </m:f>
                      <m:d>
                        <m:dPr>
                          <m:ctrlPr>
                            <a:rPr lang="en-US" b="0" i="1" baseline="0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b="0" i="1" baseline="0" smtClean="0">
                              <a:latin typeface="Cambria Math"/>
                            </a:rPr>
                            <m:t>8+11+5</m:t>
                          </m:r>
                        </m:e>
                      </m:d>
                      <m:r>
                        <a:rPr lang="en-US" b="0" i="1" baseline="0" smtClean="0">
                          <a:latin typeface="Cambria Math"/>
                        </a:rPr>
                        <m:t>=12</m:t>
                      </m:r>
                    </m:oMath>
                  </m:oMathPara>
                </a14:m>
                <a:endParaRPr lang="en-US" b="0" baseline="0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baseline="0" smtClean="0">
                          <a:latin typeface="Cambria Math"/>
                        </a:rPr>
                        <m:t>𝐴𝑟𝑒𝑎</m:t>
                      </m:r>
                      <m:r>
                        <a:rPr lang="en-US" b="0" i="1" baseline="0" smtClean="0">
                          <a:latin typeface="Cambria Math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en-US" b="0" i="1" baseline="0" smtClean="0">
                              <a:latin typeface="Cambria Math"/>
                            </a:rPr>
                          </m:ctrlPr>
                        </m:radPr>
                        <m:deg/>
                        <m:e>
                          <m:r>
                            <a:rPr lang="en-US" b="0" i="1" baseline="0" smtClean="0">
                              <a:latin typeface="Cambria Math"/>
                            </a:rPr>
                            <m:t>𝑠</m:t>
                          </m:r>
                          <m:d>
                            <m:dPr>
                              <m:ctrlPr>
                                <a:rPr lang="en-US" b="0" i="1" baseline="0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b="0" i="1" baseline="0" smtClean="0">
                                  <a:latin typeface="Cambria Math"/>
                                </a:rPr>
                                <m:t>𝑠</m:t>
                              </m:r>
                              <m:r>
                                <a:rPr lang="en-US" b="0" i="1" baseline="0" smtClean="0">
                                  <a:latin typeface="Cambria Math"/>
                                </a:rPr>
                                <m:t>−</m:t>
                              </m:r>
                              <m:r>
                                <a:rPr lang="en-US" b="0" i="1" baseline="0" smtClean="0">
                                  <a:latin typeface="Cambria Math"/>
                                </a:rPr>
                                <m:t>𝑎</m:t>
                              </m:r>
                            </m:e>
                          </m:d>
                          <m:d>
                            <m:dPr>
                              <m:ctrlPr>
                                <a:rPr lang="en-US" b="0" i="1" baseline="0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b="0" i="1" baseline="0" smtClean="0">
                                  <a:latin typeface="Cambria Math"/>
                                </a:rPr>
                                <m:t>𝑠</m:t>
                              </m:r>
                              <m:r>
                                <a:rPr lang="en-US" b="0" i="1" baseline="0" smtClean="0">
                                  <a:latin typeface="Cambria Math"/>
                                </a:rPr>
                                <m:t>−</m:t>
                              </m:r>
                              <m:r>
                                <a:rPr lang="en-US" b="0" i="1" baseline="0" smtClean="0">
                                  <a:latin typeface="Cambria Math"/>
                                </a:rPr>
                                <m:t>𝑏</m:t>
                              </m:r>
                            </m:e>
                          </m:d>
                          <m:d>
                            <m:dPr>
                              <m:ctrlPr>
                                <a:rPr lang="en-US" b="0" i="1" baseline="0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b="0" i="1" baseline="0" smtClean="0">
                                  <a:latin typeface="Cambria Math"/>
                                </a:rPr>
                                <m:t>𝑠</m:t>
                              </m:r>
                              <m:r>
                                <a:rPr lang="en-US" b="0" i="1" baseline="0" smtClean="0">
                                  <a:latin typeface="Cambria Math"/>
                                </a:rPr>
                                <m:t>−</m:t>
                              </m:r>
                              <m:r>
                                <a:rPr lang="en-US" b="0" i="1" baseline="0" smtClean="0">
                                  <a:latin typeface="Cambria Math"/>
                                </a:rPr>
                                <m:t>𝑐</m:t>
                              </m:r>
                            </m:e>
                          </m:d>
                        </m:e>
                      </m:rad>
                    </m:oMath>
                  </m:oMathPara>
                </a14:m>
                <a:endParaRPr lang="en-US" b="0" baseline="0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baseline="0" smtClean="0">
                          <a:latin typeface="Cambria Math"/>
                        </a:rPr>
                        <m:t>𝐴𝑟𝑒𝑎</m:t>
                      </m:r>
                      <m:r>
                        <a:rPr lang="en-US" b="0" i="1" baseline="0" smtClean="0">
                          <a:latin typeface="Cambria Math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en-US" b="0" i="1" baseline="0" smtClean="0">
                              <a:latin typeface="Cambria Math"/>
                            </a:rPr>
                          </m:ctrlPr>
                        </m:radPr>
                        <m:deg/>
                        <m:e>
                          <m:r>
                            <a:rPr lang="en-US" b="0" i="1" baseline="0" smtClean="0">
                              <a:latin typeface="Cambria Math"/>
                            </a:rPr>
                            <m:t>12</m:t>
                          </m:r>
                          <m:d>
                            <m:dPr>
                              <m:ctrlPr>
                                <a:rPr lang="en-US" b="0" i="1" baseline="0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b="0" i="1" baseline="0" smtClean="0">
                                  <a:latin typeface="Cambria Math"/>
                                </a:rPr>
                                <m:t>12−8</m:t>
                              </m:r>
                            </m:e>
                          </m:d>
                          <m:d>
                            <m:dPr>
                              <m:ctrlPr>
                                <a:rPr lang="en-US" b="0" i="1" baseline="0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b="0" i="1" baseline="0" smtClean="0">
                                  <a:latin typeface="Cambria Math"/>
                                </a:rPr>
                                <m:t>12−11</m:t>
                              </m:r>
                            </m:e>
                          </m:d>
                          <m:d>
                            <m:dPr>
                              <m:ctrlPr>
                                <a:rPr lang="en-US" b="0" i="1" baseline="0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b="0" i="1" baseline="0" smtClean="0">
                                  <a:latin typeface="Cambria Math"/>
                                </a:rPr>
                                <m:t>12−5</m:t>
                              </m:r>
                            </m:e>
                          </m:d>
                        </m:e>
                      </m:rad>
                      <m:r>
                        <a:rPr lang="en-US" b="0" i="1" baseline="0" smtClean="0">
                          <a:latin typeface="Cambria Math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en-US" b="0" i="1" baseline="0" smtClean="0">
                              <a:latin typeface="Cambria Math"/>
                            </a:rPr>
                          </m:ctrlPr>
                        </m:radPr>
                        <m:deg/>
                        <m:e>
                          <m:r>
                            <a:rPr lang="en-US" b="0" i="1" baseline="0" smtClean="0">
                              <a:latin typeface="Cambria Math"/>
                            </a:rPr>
                            <m:t>336</m:t>
                          </m:r>
                        </m:e>
                      </m:rad>
                      <m:r>
                        <a:rPr lang="en-US" b="0" i="1" baseline="0" smtClean="0">
                          <a:latin typeface="Cambria Math"/>
                        </a:rPr>
                        <m:t>=18.3</m:t>
                      </m:r>
                    </m:oMath>
                  </m:oMathPara>
                </a14:m>
                <a:endParaRPr lang="en-US" baseline="0" dirty="0"/>
              </a:p>
            </p:txBody>
          </p:sp>
        </mc:Choice>
        <mc:Fallback xmlns="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r>
                  <a:rPr lang="en-US" b="0" i="0" baseline="0" smtClean="0">
                    <a:latin typeface="Cambria Math"/>
                  </a:rPr>
                  <a:t>𝑠=1/2 (𝑎+𝑏+𝑐)</a:t>
                </a:r>
                <a:endParaRPr lang="en-US" b="0" baseline="0" dirty="0" smtClean="0"/>
              </a:p>
              <a:p>
                <a:r>
                  <a:rPr lang="en-US" b="0" i="0" baseline="0" smtClean="0">
                    <a:latin typeface="Cambria Math"/>
                  </a:rPr>
                  <a:t>𝑠=1/2 (8+11+5)=12</a:t>
                </a:r>
                <a:endParaRPr lang="en-US" b="0" baseline="0" dirty="0" smtClean="0"/>
              </a:p>
              <a:p>
                <a:r>
                  <a:rPr lang="en-US" b="0" i="0" baseline="0" smtClean="0">
                    <a:latin typeface="Cambria Math"/>
                  </a:rPr>
                  <a:t>𝐴𝑟𝑒𝑎=√(𝑠(𝑠−𝑎)(𝑠−𝑏)(𝑠−𝑐) )</a:t>
                </a:r>
                <a:endParaRPr lang="en-US" b="0" baseline="0" dirty="0" smtClean="0"/>
              </a:p>
              <a:p>
                <a:r>
                  <a:rPr lang="en-US" b="0" i="0" baseline="0" smtClean="0">
                    <a:latin typeface="Cambria Math"/>
                  </a:rPr>
                  <a:t>𝐴𝑟𝑒𝑎=√(12(12−8)(12−11)(12−5) )=√336=18.3</a:t>
                </a:r>
                <a:endParaRPr lang="en-US" baseline="0" dirty="0"/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D4B360-156B-43D2-8960-6001577024C5}" type="slidenum">
              <a:rPr lang="en-US" smtClean="0"/>
              <a:t>42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8946279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D4B360-156B-43D2-8960-6001577024C5}" type="slidenum">
              <a:rPr lang="en-US" smtClean="0"/>
              <a:t>43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9154289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D4B360-156B-43D2-8960-6001577024C5}" type="slidenum">
              <a:rPr lang="en-US" smtClean="0"/>
              <a:t>44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323000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r>
                  <a:rPr lang="en-US" dirty="0" smtClean="0"/>
                  <a:t>A = 90° - 45° = 45°</a:t>
                </a:r>
              </a:p>
              <a:p>
                <a:r>
                  <a:rPr lang="en-US" dirty="0" smtClean="0"/>
                  <a:t>From special </a:t>
                </a:r>
                <a:r>
                  <a:rPr lang="en-US" dirty="0" err="1" smtClean="0"/>
                  <a:t>rt</a:t>
                </a:r>
                <a:r>
                  <a:rPr lang="en-US" dirty="0" smtClean="0"/>
                  <a:t> triangle,</a:t>
                </a:r>
                <a:r>
                  <a:rPr lang="en-US" baseline="0" dirty="0" smtClean="0"/>
                  <a:t>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b="0" i="1" baseline="0" smtClean="0">
                            <a:latin typeface="Cambria Math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b="0" i="0" baseline="0" smtClean="0">
                            <a:latin typeface="Cambria Math"/>
                          </a:rPr>
                          <m:t>sin</m:t>
                        </m:r>
                      </m:fName>
                      <m:e>
                        <m:r>
                          <a:rPr lang="en-US" b="0" i="1" baseline="0" smtClean="0">
                            <a:latin typeface="Cambria Math"/>
                          </a:rPr>
                          <m:t>45°</m:t>
                        </m:r>
                      </m:e>
                    </m:func>
                    <m:r>
                      <a:rPr lang="en-US" b="0" i="1" baseline="0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b="0" i="1" baseline="0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b="0" i="1" baseline="0" smtClean="0">
                            <a:latin typeface="Cambria Math"/>
                          </a:rPr>
                          <m:t>𝑎</m:t>
                        </m:r>
                      </m:num>
                      <m:den>
                        <m:r>
                          <a:rPr lang="en-US" b="0" i="1" baseline="0" smtClean="0">
                            <a:latin typeface="Cambria Math"/>
                          </a:rPr>
                          <m:t>5</m:t>
                        </m:r>
                      </m:den>
                    </m:f>
                    <m:r>
                      <a:rPr lang="en-US" b="0" i="1" baseline="0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b="0" i="1" baseline="0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b="0" i="1" baseline="0" smtClean="0">
                            <a:latin typeface="Cambria Math"/>
                          </a:rPr>
                          <m:t>1</m:t>
                        </m:r>
                      </m:num>
                      <m:den>
                        <m:rad>
                          <m:radPr>
                            <m:degHide m:val="on"/>
                            <m:ctrlPr>
                              <a:rPr lang="en-US" b="0" i="1" baseline="0" smtClean="0">
                                <a:latin typeface="Cambria Math"/>
                              </a:rPr>
                            </m:ctrlPr>
                          </m:radPr>
                          <m:deg/>
                          <m:e>
                            <m:r>
                              <a:rPr lang="en-US" b="0" i="1" baseline="0" smtClean="0">
                                <a:latin typeface="Cambria Math"/>
                              </a:rPr>
                              <m:t>2</m:t>
                            </m:r>
                          </m:e>
                        </m:rad>
                      </m:den>
                    </m:f>
                    <m:r>
                      <a:rPr lang="en-US" b="0" i="0" baseline="0" smtClean="0">
                        <a:latin typeface="Cambria Math"/>
                      </a:rPr>
                      <m:t>→</m:t>
                    </m:r>
                  </m:oMath>
                </a14:m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r>
                      <a:rPr lang="en-US" b="0" i="1" dirty="0" smtClean="0">
                        <a:latin typeface="Cambria Math"/>
                      </a:rPr>
                      <m:t>𝑎</m:t>
                    </m:r>
                    <m:r>
                      <a:rPr lang="en-US" b="0" i="1" dirty="0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b="0" i="1" dirty="0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b="0" i="1" dirty="0" smtClean="0">
                            <a:latin typeface="Cambria Math"/>
                          </a:rPr>
                          <m:t>5</m:t>
                        </m:r>
                      </m:num>
                      <m:den>
                        <m:rad>
                          <m:radPr>
                            <m:degHide m:val="on"/>
                            <m:ctrlPr>
                              <a:rPr lang="en-US" b="0" i="1" dirty="0" smtClean="0">
                                <a:latin typeface="Cambria Math"/>
                              </a:rPr>
                            </m:ctrlPr>
                          </m:radPr>
                          <m:deg/>
                          <m:e>
                            <m:r>
                              <a:rPr lang="en-US" b="0" i="1" dirty="0" smtClean="0">
                                <a:latin typeface="Cambria Math"/>
                              </a:rPr>
                              <m:t>2</m:t>
                            </m:r>
                          </m:e>
                        </m:rad>
                      </m:den>
                    </m:f>
                    <m:r>
                      <a:rPr lang="en-US" b="0" i="1" dirty="0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b="0" i="1" dirty="0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b="0" i="1" dirty="0" smtClean="0">
                            <a:latin typeface="Cambria Math"/>
                          </a:rPr>
                          <m:t>5</m:t>
                        </m:r>
                        <m:rad>
                          <m:radPr>
                            <m:degHide m:val="on"/>
                            <m:ctrlPr>
                              <a:rPr lang="en-US" b="0" i="1" dirty="0" smtClean="0">
                                <a:latin typeface="Cambria Math"/>
                              </a:rPr>
                            </m:ctrlPr>
                          </m:radPr>
                          <m:deg/>
                          <m:e>
                            <m:r>
                              <a:rPr lang="en-US" b="0" i="1" dirty="0" smtClean="0">
                                <a:latin typeface="Cambria Math"/>
                              </a:rPr>
                              <m:t>2</m:t>
                            </m:r>
                          </m:e>
                        </m:rad>
                      </m:num>
                      <m:den>
                        <m:r>
                          <a:rPr lang="en-US" b="0" i="1" dirty="0" smtClean="0">
                            <a:latin typeface="Cambria Math"/>
                          </a:rPr>
                          <m:t>2</m:t>
                        </m:r>
                      </m:den>
                    </m:f>
                  </m:oMath>
                </a14:m>
                <a:endParaRPr lang="en-US" dirty="0" smtClean="0"/>
              </a:p>
              <a:p>
                <a14:m>
                  <m:oMath xmlns:m="http://schemas.openxmlformats.org/officeDocument/2006/math">
                    <m:func>
                      <m:funcPr>
                        <m:ctrlPr>
                          <a:rPr lang="en-US" b="0" i="1" smtClean="0">
                            <a:latin typeface="Cambria Math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/>
                          </a:rPr>
                          <m:t>cos</m:t>
                        </m:r>
                      </m:fName>
                      <m:e>
                        <m:r>
                          <a:rPr lang="en-US" b="0" i="1" smtClean="0">
                            <a:latin typeface="Cambria Math"/>
                          </a:rPr>
                          <m:t>45°</m:t>
                        </m:r>
                      </m:e>
                    </m:func>
                    <m:r>
                      <a:rPr lang="en-US" b="0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/>
                          </a:rPr>
                          <m:t>𝑏</m:t>
                        </m:r>
                      </m:num>
                      <m:den>
                        <m:r>
                          <a:rPr lang="en-US" b="0" i="1" smtClean="0">
                            <a:latin typeface="Cambria Math"/>
                          </a:rPr>
                          <m:t>5</m:t>
                        </m:r>
                      </m:den>
                    </m:f>
                    <m:r>
                      <a:rPr lang="en-US" b="0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/>
                          </a:rPr>
                          <m:t>1</m:t>
                        </m:r>
                      </m:num>
                      <m:den>
                        <m:rad>
                          <m:radPr>
                            <m:degHide m:val="on"/>
                            <m:ctrlPr>
                              <a:rPr lang="en-US" b="0" i="1" smtClean="0">
                                <a:latin typeface="Cambria Math"/>
                              </a:rPr>
                            </m:ctrlPr>
                          </m:radPr>
                          <m:deg/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2</m:t>
                            </m:r>
                          </m:e>
                        </m:rad>
                      </m:den>
                    </m:f>
                    <m:r>
                      <a:rPr lang="en-US" b="0" i="0" smtClean="0">
                        <a:latin typeface="Cambria Math"/>
                      </a:rPr>
                      <m:t> →</m:t>
                    </m:r>
                  </m:oMath>
                </a14:m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r>
                      <a:rPr lang="en-US" b="0" i="1" dirty="0" smtClean="0">
                        <a:latin typeface="Cambria Math"/>
                      </a:rPr>
                      <m:t>𝑏</m:t>
                    </m:r>
                    <m:r>
                      <a:rPr lang="en-US" b="0" i="1" dirty="0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b="0" i="1" dirty="0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b="0" i="1" dirty="0" smtClean="0">
                            <a:latin typeface="Cambria Math"/>
                          </a:rPr>
                          <m:t>5</m:t>
                        </m:r>
                        <m:rad>
                          <m:radPr>
                            <m:degHide m:val="on"/>
                            <m:ctrlPr>
                              <a:rPr lang="en-US" b="0" i="1" dirty="0" smtClean="0">
                                <a:latin typeface="Cambria Math"/>
                              </a:rPr>
                            </m:ctrlPr>
                          </m:radPr>
                          <m:deg/>
                          <m:e>
                            <m:r>
                              <a:rPr lang="en-US" b="0" i="1" dirty="0" smtClean="0">
                                <a:latin typeface="Cambria Math"/>
                              </a:rPr>
                              <m:t>2</m:t>
                            </m:r>
                          </m:e>
                        </m:rad>
                      </m:num>
                      <m:den>
                        <m:r>
                          <a:rPr lang="en-US" b="0" i="1" dirty="0" smtClean="0">
                            <a:latin typeface="Cambria Math"/>
                          </a:rPr>
                          <m:t>2</m:t>
                        </m:r>
                      </m:den>
                    </m:f>
                  </m:oMath>
                </a14:m>
                <a:endParaRPr lang="en-US" b="0" dirty="0" smtClean="0"/>
              </a:p>
              <a:p>
                <a:endParaRPr lang="en-US" dirty="0" smtClean="0"/>
              </a:p>
              <a:p>
                <a:r>
                  <a:rPr lang="en-US" dirty="0" smtClean="0"/>
                  <a:t>A = 90° - 60°</a:t>
                </a:r>
                <a:r>
                  <a:rPr lang="en-US" baseline="0" dirty="0" smtClean="0"/>
                  <a:t> = 30°</a:t>
                </a:r>
              </a:p>
              <a:p>
                <a:r>
                  <a:rPr lang="en-US" baseline="0" dirty="0" smtClean="0"/>
                  <a:t>From special </a:t>
                </a:r>
                <a:r>
                  <a:rPr lang="en-US" baseline="0" dirty="0" err="1" smtClean="0"/>
                  <a:t>rt</a:t>
                </a:r>
                <a:r>
                  <a:rPr lang="en-US" baseline="0" dirty="0" smtClean="0"/>
                  <a:t> triangle;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b="0" i="1" baseline="0" smtClean="0">
                            <a:latin typeface="Cambria Math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b="0" i="0" baseline="0" smtClean="0">
                            <a:latin typeface="Cambria Math"/>
                          </a:rPr>
                          <m:t>tan</m:t>
                        </m:r>
                      </m:fName>
                      <m:e>
                        <m:r>
                          <a:rPr lang="en-US" b="0" i="1" baseline="0" smtClean="0">
                            <a:latin typeface="Cambria Math"/>
                          </a:rPr>
                          <m:t>60°=</m:t>
                        </m:r>
                        <m:f>
                          <m:fPr>
                            <m:ctrlPr>
                              <a:rPr lang="en-US" b="0" i="1" baseline="0" smtClean="0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US" b="0" i="1" baseline="0" smtClean="0">
                                <a:latin typeface="Cambria Math"/>
                              </a:rPr>
                              <m:t>𝑏</m:t>
                            </m:r>
                          </m:num>
                          <m:den>
                            <m:r>
                              <a:rPr lang="en-US" b="0" i="1" baseline="0" smtClean="0">
                                <a:latin typeface="Cambria Math"/>
                              </a:rPr>
                              <m:t>7</m:t>
                            </m:r>
                          </m:den>
                        </m:f>
                      </m:e>
                    </m:func>
                    <m:r>
                      <a:rPr lang="en-US" b="0" i="0" baseline="0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b="0" i="1" baseline="0" smtClean="0">
                            <a:latin typeface="Cambria Math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b="0" i="1" baseline="0" smtClean="0">
                                <a:latin typeface="Cambria Math"/>
                              </a:rPr>
                            </m:ctrlPr>
                          </m:radPr>
                          <m:deg/>
                          <m:e>
                            <m:r>
                              <a:rPr lang="en-US" b="0" i="1" baseline="0" smtClean="0">
                                <a:latin typeface="Cambria Math"/>
                              </a:rPr>
                              <m:t>3</m:t>
                            </m:r>
                          </m:e>
                        </m:rad>
                      </m:num>
                      <m:den>
                        <m:r>
                          <a:rPr lang="en-US" b="0" i="1" baseline="0" smtClean="0">
                            <a:latin typeface="Cambria Math"/>
                          </a:rPr>
                          <m:t>1</m:t>
                        </m:r>
                      </m:den>
                    </m:f>
                    <m:r>
                      <a:rPr lang="en-US" b="0" i="1" baseline="0" smtClean="0">
                        <a:latin typeface="Cambria Math"/>
                      </a:rPr>
                      <m:t>→</m:t>
                    </m:r>
                    <m:r>
                      <a:rPr lang="en-US" b="0" i="1" baseline="0" smtClean="0">
                        <a:latin typeface="Cambria Math"/>
                      </a:rPr>
                      <m:t>𝑏</m:t>
                    </m:r>
                    <m:r>
                      <a:rPr lang="en-US" b="0" i="1" baseline="0" smtClean="0">
                        <a:latin typeface="Cambria Math"/>
                      </a:rPr>
                      <m:t>=7</m:t>
                    </m:r>
                    <m:rad>
                      <m:radPr>
                        <m:degHide m:val="on"/>
                        <m:ctrlPr>
                          <a:rPr lang="en-US" b="0" i="1" baseline="0" smtClean="0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en-US" b="0" i="1" baseline="0" smtClean="0">
                            <a:latin typeface="Cambria Math"/>
                          </a:rPr>
                          <m:t>3</m:t>
                        </m:r>
                      </m:e>
                    </m:rad>
                  </m:oMath>
                </a14:m>
                <a:endParaRPr lang="en-US" b="0" baseline="0" dirty="0" smtClean="0"/>
              </a:p>
              <a:p>
                <a:r>
                  <a:rPr lang="en-US" dirty="0" smtClean="0">
                    <a:sym typeface="Wingdings" pitchFamily="2" charset="2"/>
                  </a:rPr>
                  <a:t>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b="0" i="1" smtClean="0">
                            <a:latin typeface="Cambria Math"/>
                            <a:sym typeface="Wingdings" pitchFamily="2" charset="2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/>
                            <a:sym typeface="Wingdings" pitchFamily="2" charset="2"/>
                          </a:rPr>
                          <m:t>cos</m:t>
                        </m:r>
                      </m:fName>
                      <m:e>
                        <m:r>
                          <a:rPr lang="en-US" b="0" i="1" smtClean="0">
                            <a:latin typeface="Cambria Math"/>
                            <a:sym typeface="Wingdings" pitchFamily="2" charset="2"/>
                          </a:rPr>
                          <m:t>60°</m:t>
                        </m:r>
                      </m:e>
                    </m:func>
                    <m:r>
                      <a:rPr lang="en-US" b="0" i="1" smtClean="0">
                        <a:latin typeface="Cambria Math"/>
                        <a:sym typeface="Wingdings" pitchFamily="2" charset="2"/>
                      </a:rPr>
                      <m:t>=</m:t>
                    </m:r>
                    <m:f>
                      <m:fPr>
                        <m:ctrlPr>
                          <a:rPr lang="en-US" b="0" i="1" smtClean="0">
                            <a:latin typeface="Cambria Math"/>
                            <a:sym typeface="Wingdings" pitchFamily="2" charset="2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/>
                            <a:sym typeface="Wingdings" pitchFamily="2" charset="2"/>
                          </a:rPr>
                          <m:t>7</m:t>
                        </m:r>
                      </m:num>
                      <m:den>
                        <m:r>
                          <a:rPr lang="en-US" b="0" i="1" smtClean="0">
                            <a:latin typeface="Cambria Math"/>
                            <a:sym typeface="Wingdings" pitchFamily="2" charset="2"/>
                          </a:rPr>
                          <m:t>𝑐</m:t>
                        </m:r>
                      </m:den>
                    </m:f>
                    <m:r>
                      <a:rPr lang="en-US" b="0" i="1" smtClean="0">
                        <a:latin typeface="Cambria Math"/>
                        <a:sym typeface="Wingdings" pitchFamily="2" charset="2"/>
                      </a:rPr>
                      <m:t>=</m:t>
                    </m:r>
                    <m:f>
                      <m:fPr>
                        <m:ctrlPr>
                          <a:rPr lang="en-US" b="0" i="1" smtClean="0">
                            <a:latin typeface="Cambria Math"/>
                            <a:sym typeface="Wingdings" pitchFamily="2" charset="2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/>
                            <a:sym typeface="Wingdings" pitchFamily="2" charset="2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latin typeface="Cambria Math"/>
                            <a:sym typeface="Wingdings" pitchFamily="2" charset="2"/>
                          </a:rPr>
                          <m:t>2</m:t>
                        </m:r>
                      </m:den>
                    </m:f>
                    <m:r>
                      <a:rPr lang="en-US" b="0" i="1" smtClean="0">
                        <a:latin typeface="Cambria Math"/>
                        <a:sym typeface="Wingdings" pitchFamily="2" charset="2"/>
                      </a:rPr>
                      <m:t>→</m:t>
                    </m:r>
                    <m:r>
                      <a:rPr lang="en-US" b="0" i="1" smtClean="0">
                        <a:latin typeface="Cambria Math"/>
                        <a:sym typeface="Wingdings" pitchFamily="2" charset="2"/>
                      </a:rPr>
                      <m:t>𝑐</m:t>
                    </m:r>
                    <m:r>
                      <a:rPr lang="en-US" b="0" i="1" smtClean="0">
                        <a:latin typeface="Cambria Math"/>
                        <a:sym typeface="Wingdings" pitchFamily="2" charset="2"/>
                      </a:rPr>
                      <m:t>=14</m:t>
                    </m:r>
                  </m:oMath>
                </a14:m>
                <a:endParaRPr lang="en-US" b="0" dirty="0" smtClean="0">
                  <a:sym typeface="Wingdings" pitchFamily="2" charset="2"/>
                </a:endParaRPr>
              </a:p>
              <a:p>
                <a:endParaRPr lang="en-US" dirty="0" smtClean="0"/>
              </a:p>
              <a:p>
                <a:r>
                  <a:rPr lang="en-US" dirty="0" smtClean="0"/>
                  <a:t>B</a:t>
                </a:r>
                <a:r>
                  <a:rPr lang="en-US" baseline="0" dirty="0" smtClean="0"/>
                  <a:t> = 90° - 32° = 58°</a:t>
                </a:r>
              </a:p>
              <a:p>
                <a:r>
                  <a:rPr lang="en-US" baseline="0" dirty="0" smtClean="0"/>
                  <a:t>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b="0" i="1" baseline="0" smtClean="0">
                            <a:latin typeface="Cambria Math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b="0" i="0" baseline="0" smtClean="0">
                            <a:latin typeface="Cambria Math"/>
                          </a:rPr>
                          <m:t>tan</m:t>
                        </m:r>
                      </m:fName>
                      <m:e>
                        <m:r>
                          <a:rPr lang="en-US" b="0" i="1" baseline="0" smtClean="0">
                            <a:latin typeface="Cambria Math"/>
                          </a:rPr>
                          <m:t>32°</m:t>
                        </m:r>
                      </m:e>
                    </m:func>
                    <m:r>
                      <a:rPr lang="en-US" b="0" i="1" baseline="0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b="0" i="1" baseline="0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b="0" i="1" baseline="0" smtClean="0">
                            <a:latin typeface="Cambria Math"/>
                          </a:rPr>
                          <m:t>𝑎</m:t>
                        </m:r>
                      </m:num>
                      <m:den>
                        <m:r>
                          <a:rPr lang="en-US" b="0" i="1" baseline="0" smtClean="0">
                            <a:latin typeface="Cambria Math"/>
                          </a:rPr>
                          <m:t>10</m:t>
                        </m:r>
                      </m:den>
                    </m:f>
                    <m:r>
                      <a:rPr lang="en-US" b="0" i="1" baseline="0" smtClean="0">
                        <a:latin typeface="Cambria Math"/>
                      </a:rPr>
                      <m:t>→</m:t>
                    </m:r>
                    <m:r>
                      <a:rPr lang="en-US" b="0" i="1" baseline="0" smtClean="0">
                        <a:latin typeface="Cambria Math"/>
                      </a:rPr>
                      <m:t>𝑎</m:t>
                    </m:r>
                    <m:r>
                      <a:rPr lang="en-US" b="0" i="1" baseline="0" smtClean="0">
                        <a:latin typeface="Cambria Math"/>
                      </a:rPr>
                      <m:t>=10</m:t>
                    </m:r>
                    <m:func>
                      <m:funcPr>
                        <m:ctrlPr>
                          <a:rPr lang="en-US" b="0" i="1" baseline="0" smtClean="0">
                            <a:latin typeface="Cambria Math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b="0" i="0" baseline="0" smtClean="0">
                            <a:latin typeface="Cambria Math"/>
                          </a:rPr>
                          <m:t>tan</m:t>
                        </m:r>
                      </m:fName>
                      <m:e>
                        <m:r>
                          <a:rPr lang="en-US" b="0" i="1" baseline="0" smtClean="0">
                            <a:latin typeface="Cambria Math"/>
                          </a:rPr>
                          <m:t>32°</m:t>
                        </m:r>
                      </m:e>
                    </m:func>
                    <m:r>
                      <a:rPr lang="en-US" b="0" i="1" baseline="0" smtClean="0">
                        <a:latin typeface="Cambria Math"/>
                      </a:rPr>
                      <m:t>≈6.25</m:t>
                    </m:r>
                  </m:oMath>
                </a14:m>
                <a:endParaRPr lang="en-US" b="0" baseline="0" dirty="0" smtClean="0"/>
              </a:p>
              <a:p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b="0" i="1" smtClean="0">
                            <a:latin typeface="Cambria Math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/>
                          </a:rPr>
                          <m:t>cos</m:t>
                        </m:r>
                      </m:fName>
                      <m:e>
                        <m:r>
                          <a:rPr lang="en-US" b="0" i="1" smtClean="0">
                            <a:latin typeface="Cambria Math"/>
                          </a:rPr>
                          <m:t>32°</m:t>
                        </m:r>
                      </m:e>
                    </m:func>
                    <m:r>
                      <a:rPr lang="en-US" b="0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/>
                          </a:rPr>
                          <m:t>10</m:t>
                        </m:r>
                      </m:num>
                      <m:den>
                        <m:r>
                          <a:rPr lang="en-US" b="0" i="1" smtClean="0">
                            <a:latin typeface="Cambria Math"/>
                          </a:rPr>
                          <m:t>𝑐</m:t>
                        </m:r>
                      </m:den>
                    </m:f>
                    <m:r>
                      <a:rPr lang="en-US" b="0" i="1" smtClean="0">
                        <a:latin typeface="Cambria Math"/>
                      </a:rPr>
                      <m:t>→</m:t>
                    </m:r>
                    <m:r>
                      <a:rPr lang="en-US" b="0" i="1" smtClean="0">
                        <a:latin typeface="Cambria Math"/>
                      </a:rPr>
                      <m:t>𝑐</m:t>
                    </m:r>
                    <m:r>
                      <a:rPr lang="en-US" b="0" i="1" smtClean="0">
                        <a:latin typeface="Cambria Math"/>
                      </a:rPr>
                      <m:t>⋅</m:t>
                    </m:r>
                    <m:func>
                      <m:funcPr>
                        <m:ctrlPr>
                          <a:rPr lang="en-US" b="0" i="1" smtClean="0">
                            <a:latin typeface="Cambria Math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/>
                          </a:rPr>
                          <m:t>cos</m:t>
                        </m:r>
                      </m:fName>
                      <m:e>
                        <m:r>
                          <a:rPr lang="en-US" b="0" i="1" smtClean="0">
                            <a:latin typeface="Cambria Math"/>
                          </a:rPr>
                          <m:t>32°</m:t>
                        </m:r>
                      </m:e>
                    </m:func>
                    <m:r>
                      <a:rPr lang="en-US" b="0" i="1" smtClean="0">
                        <a:latin typeface="Cambria Math"/>
                      </a:rPr>
                      <m:t>=10→</m:t>
                    </m:r>
                    <m:r>
                      <a:rPr lang="en-US" b="0" i="1" smtClean="0">
                        <a:latin typeface="Cambria Math"/>
                      </a:rPr>
                      <m:t>𝑐</m:t>
                    </m:r>
                    <m:r>
                      <a:rPr lang="en-US" b="0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/>
                          </a:rPr>
                          <m:t>10</m:t>
                        </m:r>
                      </m:num>
                      <m:den>
                        <m:func>
                          <m:funcPr>
                            <m:ctrlPr>
                              <a:rPr lang="en-US" b="0" i="1" smtClean="0">
                                <a:latin typeface="Cambria Math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US" b="0" i="0" smtClean="0">
                                <a:latin typeface="Cambria Math"/>
                              </a:rPr>
                              <m:t>cos</m:t>
                            </m:r>
                          </m:fName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32°</m:t>
                            </m:r>
                          </m:e>
                        </m:func>
                      </m:den>
                    </m:f>
                    <m:r>
                      <a:rPr lang="en-US" b="0" i="1" smtClean="0">
                        <a:latin typeface="Cambria Math"/>
                      </a:rPr>
                      <m:t>≈11.79</m:t>
                    </m:r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r>
                  <a:rPr lang="en-US" dirty="0" smtClean="0"/>
                  <a:t>A = 90° - 45° = 45°</a:t>
                </a:r>
              </a:p>
              <a:p>
                <a:r>
                  <a:rPr lang="en-US" dirty="0" smtClean="0"/>
                  <a:t>From special </a:t>
                </a:r>
                <a:r>
                  <a:rPr lang="en-US" dirty="0" err="1" smtClean="0"/>
                  <a:t>rt</a:t>
                </a:r>
                <a:r>
                  <a:rPr lang="en-US" dirty="0" smtClean="0"/>
                  <a:t> triangle,</a:t>
                </a:r>
                <a:r>
                  <a:rPr lang="en-US" baseline="0" dirty="0" smtClean="0"/>
                  <a:t> </a:t>
                </a:r>
                <a:r>
                  <a:rPr lang="en-US" b="0" i="0" baseline="0" smtClean="0">
                    <a:latin typeface="Cambria Math"/>
                  </a:rPr>
                  <a:t>sin⁡〖45°〗=𝑎/5=1/√2→</a:t>
                </a:r>
                <a:r>
                  <a:rPr lang="en-US" dirty="0" smtClean="0"/>
                  <a:t> </a:t>
                </a:r>
                <a:r>
                  <a:rPr lang="en-US" b="0" i="0" dirty="0" smtClean="0">
                    <a:latin typeface="Cambria Math"/>
                  </a:rPr>
                  <a:t>𝑎=5/√2=(5√2)/2</a:t>
                </a:r>
                <a:endParaRPr lang="en-US" dirty="0" smtClean="0"/>
              </a:p>
              <a:p>
                <a:r>
                  <a:rPr lang="en-US" b="0" i="0" smtClean="0">
                    <a:latin typeface="Cambria Math"/>
                  </a:rPr>
                  <a:t>cos⁡〖45°〗=𝑏/5=1/√2  →</a:t>
                </a:r>
                <a:r>
                  <a:rPr lang="en-US" dirty="0" smtClean="0"/>
                  <a:t> </a:t>
                </a:r>
                <a:r>
                  <a:rPr lang="en-US" b="0" i="0" dirty="0" smtClean="0">
                    <a:latin typeface="Cambria Math"/>
                  </a:rPr>
                  <a:t>𝑏=(5√2)/2</a:t>
                </a:r>
                <a:endParaRPr lang="en-US" b="0" dirty="0" smtClean="0"/>
              </a:p>
              <a:p>
                <a:endParaRPr lang="en-US" dirty="0" smtClean="0"/>
              </a:p>
              <a:p>
                <a:r>
                  <a:rPr lang="en-US" dirty="0" smtClean="0"/>
                  <a:t>A = 90° - 60°</a:t>
                </a:r>
                <a:r>
                  <a:rPr lang="en-US" baseline="0" dirty="0" smtClean="0"/>
                  <a:t> = 30°</a:t>
                </a:r>
              </a:p>
              <a:p>
                <a:r>
                  <a:rPr lang="en-US" baseline="0" dirty="0" smtClean="0"/>
                  <a:t>From special </a:t>
                </a:r>
                <a:r>
                  <a:rPr lang="en-US" baseline="0" dirty="0" err="1" smtClean="0"/>
                  <a:t>rt</a:t>
                </a:r>
                <a:r>
                  <a:rPr lang="en-US" baseline="0" dirty="0" smtClean="0"/>
                  <a:t> triangle; </a:t>
                </a:r>
                <a:r>
                  <a:rPr lang="en-US" b="0" i="0" baseline="0" smtClean="0">
                    <a:latin typeface="Cambria Math"/>
                  </a:rPr>
                  <a:t>tan⁡〖60°=𝑏/7〗=√3/1→𝑏=7√3</a:t>
                </a:r>
                <a:endParaRPr lang="en-US" b="0" baseline="0" dirty="0" smtClean="0"/>
              </a:p>
              <a:p>
                <a:r>
                  <a:rPr lang="en-US" dirty="0" smtClean="0">
                    <a:sym typeface="Wingdings" pitchFamily="2" charset="2"/>
                  </a:rPr>
                  <a:t> </a:t>
                </a:r>
                <a:r>
                  <a:rPr lang="en-US" b="0" i="0" smtClean="0">
                    <a:latin typeface="Cambria Math"/>
                    <a:sym typeface="Wingdings" pitchFamily="2" charset="2"/>
                  </a:rPr>
                  <a:t>cos⁡〖60°〗=7/𝑐=1/2→𝑐=14</a:t>
                </a:r>
                <a:endParaRPr lang="en-US" b="0" dirty="0" smtClean="0">
                  <a:sym typeface="Wingdings" pitchFamily="2" charset="2"/>
                </a:endParaRPr>
              </a:p>
              <a:p>
                <a:endParaRPr lang="en-US" dirty="0" smtClean="0"/>
              </a:p>
              <a:p>
                <a:r>
                  <a:rPr lang="en-US" dirty="0" smtClean="0"/>
                  <a:t>B</a:t>
                </a:r>
                <a:r>
                  <a:rPr lang="en-US" baseline="0" dirty="0" smtClean="0"/>
                  <a:t> = 90° - 32° = 58°</a:t>
                </a:r>
              </a:p>
              <a:p>
                <a:r>
                  <a:rPr lang="en-US" baseline="0" dirty="0" smtClean="0"/>
                  <a:t> </a:t>
                </a:r>
                <a:r>
                  <a:rPr lang="en-US" b="0" i="0" baseline="0" smtClean="0">
                    <a:latin typeface="Cambria Math"/>
                  </a:rPr>
                  <a:t>tan⁡〖32°〗=𝑎/10→𝑎=10 tan⁡〖32°〗≈6.25</a:t>
                </a:r>
                <a:endParaRPr lang="en-US" b="0" baseline="0" dirty="0" smtClean="0"/>
              </a:p>
              <a:p>
                <a:r>
                  <a:rPr lang="en-US" dirty="0" smtClean="0"/>
                  <a:t> </a:t>
                </a:r>
                <a:r>
                  <a:rPr lang="en-US" b="0" i="0" smtClean="0">
                    <a:latin typeface="Cambria Math"/>
                  </a:rPr>
                  <a:t>cos⁡〖32°〗=10/𝑐→𝑐⋅cos⁡〖32°〗=10→𝑐=10/cos⁡〖32°〗 ≈11.79</a:t>
                </a:r>
                <a:endParaRPr lang="en-US" dirty="0"/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D4B360-156B-43D2-8960-6001577024C5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75897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/>
                            </a:rPr>
                            <m:t>cos</m:t>
                          </m:r>
                        </m:fName>
                        <m:e>
                          <m:r>
                            <a:rPr lang="en-US" b="0" i="1" smtClean="0">
                              <a:latin typeface="Cambria Math"/>
                            </a:rPr>
                            <m:t>76°</m:t>
                          </m:r>
                        </m:e>
                      </m:func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/>
                            </a:rPr>
                            <m:t>2 </m:t>
                          </m:r>
                          <m:r>
                            <m:rPr>
                              <m:nor/>
                            </m:rPr>
                            <a:rPr lang="en-US" b="0" i="0" smtClean="0">
                              <a:latin typeface="Cambria Math"/>
                            </a:rPr>
                            <m:t>mi</m:t>
                          </m:r>
                        </m:num>
                        <m:den>
                          <m:r>
                            <a:rPr lang="en-US" b="0" i="1" smtClean="0">
                              <a:latin typeface="Cambria Math"/>
                            </a:rPr>
                            <m:t>𝑦</m:t>
                          </m:r>
                        </m:den>
                      </m:f>
                    </m:oMath>
                  </m:oMathPara>
                </a14:m>
                <a:endParaRPr lang="en-US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𝑦</m:t>
                      </m:r>
                      <m:r>
                        <a:rPr lang="en-US" b="0" i="1" smtClean="0">
                          <a:latin typeface="Cambria Math"/>
                        </a:rPr>
                        <m:t>⋅</m:t>
                      </m:r>
                      <m:func>
                        <m:func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/>
                            </a:rPr>
                            <m:t>cos</m:t>
                          </m:r>
                        </m:fName>
                        <m:e>
                          <m:r>
                            <a:rPr lang="en-US" b="0" i="1" smtClean="0">
                              <a:latin typeface="Cambria Math"/>
                            </a:rPr>
                            <m:t>76°</m:t>
                          </m:r>
                        </m:e>
                      </m:func>
                      <m:r>
                        <a:rPr lang="en-US" b="0" i="1" smtClean="0">
                          <a:latin typeface="Cambria Math"/>
                        </a:rPr>
                        <m:t>=2 </m:t>
                      </m:r>
                      <m:r>
                        <m:rPr>
                          <m:nor/>
                        </m:rPr>
                        <a:rPr lang="en-US" b="0" i="0" smtClean="0">
                          <a:latin typeface="Cambria Math"/>
                        </a:rPr>
                        <m:t>mi</m:t>
                      </m:r>
                    </m:oMath>
                  </m:oMathPara>
                </a14:m>
                <a:endParaRPr lang="en-US" b="0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𝑦</m:t>
                      </m:r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/>
                            </a:rPr>
                            <m:t>2 </m:t>
                          </m:r>
                          <m:r>
                            <m:rPr>
                              <m:nor/>
                            </m:rPr>
                            <a:rPr lang="en-US" b="0" i="0" smtClean="0">
                              <a:latin typeface="Cambria Math"/>
                            </a:rPr>
                            <m:t>mi</m:t>
                          </m:r>
                        </m:num>
                        <m:den>
                          <m:func>
                            <m:funcPr>
                              <m:ctrlPr>
                                <a:rPr lang="en-US" b="0" i="1" smtClean="0">
                                  <a:latin typeface="Cambria Math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latin typeface="Cambria Math"/>
                                </a:rPr>
                                <m:t>cos</m:t>
                              </m:r>
                            </m:fName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76°</m:t>
                              </m:r>
                            </m:e>
                          </m:func>
                        </m:den>
                      </m:f>
                      <m:r>
                        <a:rPr lang="en-US" b="0" i="1" smtClean="0">
                          <a:latin typeface="Cambria Math"/>
                        </a:rPr>
                        <m:t>≈8.27 </m:t>
                      </m:r>
                      <m:r>
                        <m:rPr>
                          <m:nor/>
                        </m:rPr>
                        <a:rPr lang="en-US" b="0" i="0" smtClean="0">
                          <a:latin typeface="Cambria Math"/>
                        </a:rPr>
                        <m:t>mi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r>
                  <a:rPr lang="en-US" b="0" i="0" smtClean="0">
                    <a:latin typeface="Cambria Math"/>
                  </a:rPr>
                  <a:t>cos⁡〖76°〗=(2 "mi" )/𝑦</a:t>
                </a:r>
                <a:endParaRPr lang="en-US" dirty="0" smtClean="0"/>
              </a:p>
              <a:p>
                <a:r>
                  <a:rPr lang="en-US" b="0" i="0" smtClean="0">
                    <a:latin typeface="Cambria Math"/>
                  </a:rPr>
                  <a:t>𝑦⋅cos⁡〖76°〗=2 "mi"</a:t>
                </a:r>
                <a:endParaRPr lang="en-US" b="0" dirty="0" smtClean="0"/>
              </a:p>
              <a:p>
                <a:r>
                  <a:rPr lang="en-US" b="0" i="0" smtClean="0">
                    <a:latin typeface="Cambria Math"/>
                  </a:rPr>
                  <a:t>𝑦=(2 "mi" )/cos⁡〖76°〗 ≈8.27 "mi"</a:t>
                </a:r>
                <a:endParaRPr lang="en-US" dirty="0"/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D4B360-156B-43D2-8960-6001577024C5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486517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D4B360-156B-43D2-8960-6001577024C5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379256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D4B360-156B-43D2-8960-6001577024C5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1222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D4B360-156B-43D2-8960-6001577024C5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5014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550" y="2667"/>
            <a:ext cx="7848600" cy="51408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 b="1" cap="none" spc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50800" algn="tl" rotWithShape="0">
                    <a:srgbClr val="000000"/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1C53DF-EF50-44DF-989E-B026B2C55757}" type="datetimeFigureOut">
              <a:rPr lang="en-US" smtClean="0"/>
              <a:t>5/22/2014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45898E-9DE8-4A94-B2C1-04DB2FDBE6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15195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7946" y="3609975"/>
            <a:ext cx="2341259" cy="15335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>
            <a:normAutofit/>
          </a:bodyPr>
          <a:lstStyle>
            <a:lvl1pPr>
              <a:defRPr sz="2600"/>
            </a:lvl1pPr>
            <a:lvl2pPr>
              <a:defRPr sz="2600"/>
            </a:lvl2pPr>
            <a:lvl3pPr>
              <a:defRPr sz="2600"/>
            </a:lvl3pPr>
            <a:lvl4pPr>
              <a:defRPr sz="2600"/>
            </a:lvl4pPr>
            <a:lvl5pPr>
              <a:defRPr sz="2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1C53DF-EF50-44DF-989E-B026B2C55757}" type="datetimeFigureOut">
              <a:rPr lang="en-US" smtClean="0"/>
              <a:t>5/22/2014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45898E-9DE8-4A94-B2C1-04DB2FDBE6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302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44378" y="3243178"/>
            <a:ext cx="1755944" cy="20447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>
            <a:normAutofit/>
          </a:bodyPr>
          <a:lstStyle>
            <a:lvl1pPr>
              <a:defRPr sz="2600"/>
            </a:lvl1pPr>
            <a:lvl2pPr>
              <a:defRPr sz="2600"/>
            </a:lvl2pPr>
            <a:lvl3pPr>
              <a:defRPr sz="2600"/>
            </a:lvl3pPr>
            <a:lvl4pPr>
              <a:defRPr sz="2600"/>
            </a:lvl4pPr>
            <a:lvl5pPr>
              <a:defRPr sz="2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1C53DF-EF50-44DF-989E-B026B2C55757}" type="datetimeFigureOut">
              <a:rPr lang="en-US" smtClean="0"/>
              <a:t>5/22/2014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45898E-9DE8-4A94-B2C1-04DB2FDBE6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16744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7946" y="3609975"/>
            <a:ext cx="2341259" cy="15335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>
              <a:defRPr sz="2600"/>
            </a:lvl1pPr>
            <a:lvl2pPr>
              <a:defRPr sz="2600"/>
            </a:lvl2pPr>
            <a:lvl3pPr>
              <a:defRPr sz="2600"/>
            </a:lvl3pPr>
            <a:lvl4pPr>
              <a:defRPr sz="2600"/>
            </a:lvl4pPr>
            <a:lvl5pPr>
              <a:defRPr sz="2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1C53DF-EF50-44DF-989E-B026B2C55757}" type="datetimeFigureOut">
              <a:rPr lang="en-US" smtClean="0"/>
              <a:t>5/22/2014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45898E-9DE8-4A94-B2C1-04DB2FDBE6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44256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550" y="2667"/>
            <a:ext cx="7848600" cy="51408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1C53DF-EF50-44DF-989E-B026B2C55757}" type="datetimeFigureOut">
              <a:rPr lang="en-US" smtClean="0"/>
              <a:t>5/22/2014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45898E-9DE8-4A94-B2C1-04DB2FDBE6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647337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7946" y="3609975"/>
            <a:ext cx="2341259" cy="15335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>
            <a:normAutofit/>
          </a:bodyPr>
          <a:lstStyle>
            <a:lvl1pPr>
              <a:defRPr sz="2600"/>
            </a:lvl1pPr>
            <a:lvl2pPr>
              <a:defRPr sz="2600"/>
            </a:lvl2pPr>
            <a:lvl3pPr>
              <a:defRPr sz="2600"/>
            </a:lvl3pPr>
            <a:lvl4pPr>
              <a:defRPr sz="2600"/>
            </a:lvl4pPr>
            <a:lvl5pPr>
              <a:defRPr sz="2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>
            <a:normAutofit/>
          </a:bodyPr>
          <a:lstStyle>
            <a:lvl1pPr>
              <a:defRPr sz="2600"/>
            </a:lvl1pPr>
            <a:lvl2pPr>
              <a:defRPr sz="2600"/>
            </a:lvl2pPr>
            <a:lvl3pPr>
              <a:defRPr sz="2600"/>
            </a:lvl3pPr>
            <a:lvl4pPr>
              <a:defRPr sz="2600"/>
            </a:lvl4pPr>
            <a:lvl5pPr>
              <a:defRPr sz="2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1C53DF-EF50-44DF-989E-B026B2C55757}" type="datetimeFigureOut">
              <a:rPr lang="en-US" smtClean="0"/>
              <a:t>5/22/2014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45898E-9DE8-4A94-B2C1-04DB2FDBE6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475749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7946" y="3609975"/>
            <a:ext cx="2341259" cy="15335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>
            <a:normAutofit/>
          </a:bodyPr>
          <a:lstStyle>
            <a:lvl1pPr>
              <a:defRPr sz="2600"/>
            </a:lvl1pPr>
            <a:lvl2pPr>
              <a:defRPr sz="2600"/>
            </a:lvl2pPr>
            <a:lvl3pPr>
              <a:defRPr sz="2600"/>
            </a:lvl3pPr>
            <a:lvl4pPr>
              <a:defRPr sz="2600"/>
            </a:lvl4pPr>
            <a:lvl5pPr>
              <a:defRPr sz="2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>
            <a:normAutofit/>
          </a:bodyPr>
          <a:lstStyle>
            <a:lvl1pPr>
              <a:defRPr sz="2600"/>
            </a:lvl1pPr>
            <a:lvl2pPr>
              <a:defRPr sz="2600"/>
            </a:lvl2pPr>
            <a:lvl3pPr>
              <a:defRPr sz="2600"/>
            </a:lvl3pPr>
            <a:lvl4pPr>
              <a:defRPr sz="2600"/>
            </a:lvl4pPr>
            <a:lvl5pPr>
              <a:defRPr sz="2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1C53DF-EF50-44DF-989E-B026B2C55757}" type="datetimeFigureOut">
              <a:rPr lang="en-US" smtClean="0"/>
              <a:t>5/22/2014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45898E-9DE8-4A94-B2C1-04DB2FDBE6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997799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7946" y="3609975"/>
            <a:ext cx="2341259" cy="15335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1C53DF-EF50-44DF-989E-B026B2C55757}" type="datetimeFigureOut">
              <a:rPr lang="en-US" smtClean="0"/>
              <a:t>5/22/2014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45898E-9DE8-4A94-B2C1-04DB2FDBE6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59696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7946" y="3609975"/>
            <a:ext cx="2341259" cy="15335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1C53DF-EF50-44DF-989E-B026B2C55757}" type="datetimeFigureOut">
              <a:rPr lang="en-US" smtClean="0"/>
              <a:t>5/22/2014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45898E-9DE8-4A94-B2C1-04DB2FDBE6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02950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7946" y="3609975"/>
            <a:ext cx="2341259" cy="15335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>
            <a:normAutofit/>
          </a:bodyPr>
          <a:lstStyle>
            <a:lvl1pPr>
              <a:defRPr sz="2600"/>
            </a:lvl1pPr>
            <a:lvl2pPr>
              <a:defRPr sz="2600"/>
            </a:lvl2pPr>
            <a:lvl3pPr>
              <a:defRPr sz="2600"/>
            </a:lvl3pPr>
            <a:lvl4pPr>
              <a:defRPr sz="2600"/>
            </a:lvl4pPr>
            <a:lvl5pPr>
              <a:defRPr sz="2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1C53DF-EF50-44DF-989E-B026B2C55757}" type="datetimeFigureOut">
              <a:rPr lang="en-US" smtClean="0"/>
              <a:t>5/22/2014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45898E-9DE8-4A94-B2C1-04DB2FDBE6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09147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7946" y="3609975"/>
            <a:ext cx="2341259" cy="15335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1C53DF-EF50-44DF-989E-B026B2C55757}" type="datetimeFigureOut">
              <a:rPr lang="en-US" smtClean="0"/>
              <a:t>5/22/2014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45898E-9DE8-4A94-B2C1-04DB2FDBE6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478209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1C53DF-EF50-44DF-989E-B026B2C55757}" type="datetimeFigureOut">
              <a:rPr lang="en-US" smtClean="0"/>
              <a:t>5/22/2014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45898E-9DE8-4A94-B2C1-04DB2FDBE6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66674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b="1" kern="1200" cap="none" spc="0">
          <a:ln w="17780" cmpd="sng">
            <a:solidFill>
              <a:srgbClr val="FFFFFF"/>
            </a:solidFill>
            <a:prstDash val="solid"/>
            <a:miter lim="800000"/>
          </a:ln>
          <a:solidFill>
            <a:schemeClr val="tx2">
              <a:lumMod val="75000"/>
            </a:schemeClr>
          </a:solidFill>
          <a:effectLst>
            <a:outerShdw blurRad="50800" algn="tl" rotWithShape="0">
              <a:srgbClr val="000000"/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chemeClr val="bg1">
            <a:lumMod val="50000"/>
          </a:schemeClr>
        </a:buClr>
        <a:buFont typeface="Wingdings 2" pitchFamily="18" charset="2"/>
        <a:buChar char=""/>
        <a:defRPr sz="2600" kern="1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Clr>
          <a:schemeClr val="bg1">
            <a:lumMod val="50000"/>
          </a:schemeClr>
        </a:buClr>
        <a:buFont typeface="Wingdings 2" pitchFamily="18" charset="2"/>
        <a:buChar char=""/>
        <a:defRPr sz="260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bg1">
            <a:lumMod val="50000"/>
          </a:schemeClr>
        </a:buClr>
        <a:buFont typeface="Wingdings 2" pitchFamily="18" charset="2"/>
        <a:buChar char=""/>
        <a:defRPr sz="26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chemeClr val="bg1">
            <a:lumMod val="50000"/>
          </a:schemeClr>
        </a:buClr>
        <a:buFont typeface="Wingdings 2" pitchFamily="18" charset="2"/>
        <a:buChar char=""/>
        <a:defRPr sz="26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chemeClr val="bg1">
            <a:lumMod val="50000"/>
          </a:schemeClr>
        </a:buClr>
        <a:buFont typeface="Wingdings 2" pitchFamily="18" charset="2"/>
        <a:buChar char=""/>
        <a:defRPr sz="26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0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0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omework%20Quizzes/Chapter%2013/Algebra%202%2013.2%20Quiz.pptx" TargetMode="Externa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0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mailto:rwright@andrews.edu" TargetMode="Externa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6.wmf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Homework%20Quizzes/Chapter%2013/Algebra%202%2013.3%20Quiz.pptx" TargetMode="External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png"/><Relationship Id="rId3" Type="http://schemas.openxmlformats.org/officeDocument/2006/relationships/image" Target="../media/image29.png"/><Relationship Id="rId7" Type="http://schemas.openxmlformats.org/officeDocument/2006/relationships/image" Target="../media/image30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4" Type="http://schemas.openxmlformats.org/officeDocument/2006/relationships/image" Target="../media/image27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7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hyperlink" Target="Homework%20Quizzes/Chapter%2013/Algebra%202%2013.4%20Quiz.pptx" TargetMode="External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9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1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3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5.png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7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hyperlink" Target="Homework%20Quizzes/Chapter%2013/Algebra%202%2013.5%20Quiz.pptx" TargetMode="External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9.png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1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hyperlink" Target="Homework%20Quizzes/Chapter%2013/Algebra%202%2013.6%20Quiz.pptx" TargetMode="External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omework%20Quizzes/Chapter%2013/Algebra%202%2013.1%20Quiz.pptx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Trigonometric Ratios and Functions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Algebra 2</a:t>
            </a:r>
          </a:p>
          <a:p>
            <a:r>
              <a:rPr lang="en-US" dirty="0" smtClean="0"/>
              <a:t>Chapter 13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6307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13.2 Define General Angles and Use Radian Measure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Angles in Standard Position</a:t>
            </a:r>
          </a:p>
          <a:p>
            <a:pPr lvl="1"/>
            <a:r>
              <a:rPr lang="en-US" dirty="0" smtClean="0"/>
              <a:t>Vertex on origin</a:t>
            </a:r>
          </a:p>
          <a:p>
            <a:pPr lvl="1"/>
            <a:r>
              <a:rPr lang="en-US" dirty="0" smtClean="0"/>
              <a:t>Initial Side on positive x-axis</a:t>
            </a:r>
          </a:p>
          <a:p>
            <a:pPr lvl="1"/>
            <a:r>
              <a:rPr lang="en-US" dirty="0" smtClean="0"/>
              <a:t>Measured counterclockwise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1" y="1200150"/>
            <a:ext cx="4467225" cy="381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544544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13.2 Define General Angles and Use Radian Measure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0"/>
            <a:ext cx="4038600" cy="3394472"/>
          </a:xfrm>
        </p:spPr>
        <p:txBody>
          <a:bodyPr/>
          <a:lstStyle/>
          <a:p>
            <a:r>
              <a:rPr lang="en-US" dirty="0" err="1" smtClean="0"/>
              <a:t>Coterminal</a:t>
            </a:r>
            <a:r>
              <a:rPr lang="en-US" dirty="0" smtClean="0"/>
              <a:t> Angles</a:t>
            </a:r>
          </a:p>
          <a:p>
            <a:pPr lvl="1"/>
            <a:r>
              <a:rPr lang="en-US" dirty="0" smtClean="0"/>
              <a:t>Different angles (measures) that have the same terminal side</a:t>
            </a:r>
          </a:p>
          <a:p>
            <a:pPr lvl="1"/>
            <a:r>
              <a:rPr lang="en-US" dirty="0" smtClean="0"/>
              <a:t>Found by adding or subtracting multiples of 360° 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133258"/>
            <a:ext cx="4552950" cy="39530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678937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13.2 Define General Angles and Use Radian Measure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Draw an angle with the given measure in standard position.  Then find one positive </a:t>
            </a:r>
            <a:r>
              <a:rPr lang="en-US" dirty="0" err="1" smtClean="0"/>
              <a:t>coterminal</a:t>
            </a:r>
            <a:r>
              <a:rPr lang="en-US" dirty="0" smtClean="0"/>
              <a:t> angle and one negative </a:t>
            </a:r>
            <a:r>
              <a:rPr lang="en-US" dirty="0" err="1" smtClean="0"/>
              <a:t>coterminal</a:t>
            </a:r>
            <a:r>
              <a:rPr lang="en-US" dirty="0" smtClean="0"/>
              <a:t> angle.</a:t>
            </a:r>
          </a:p>
          <a:p>
            <a:r>
              <a:rPr lang="en-US" dirty="0" smtClean="0"/>
              <a:t>65°</a:t>
            </a:r>
          </a:p>
          <a:p>
            <a:endParaRPr lang="en-US" dirty="0" smtClean="0"/>
          </a:p>
          <a:p>
            <a:r>
              <a:rPr lang="en-US" dirty="0" smtClean="0"/>
              <a:t>300° </a:t>
            </a:r>
            <a:endParaRPr lang="en-US" dirty="0"/>
          </a:p>
        </p:txBody>
      </p:sp>
      <p:grpSp>
        <p:nvGrpSpPr>
          <p:cNvPr id="9" name="Group 8"/>
          <p:cNvGrpSpPr/>
          <p:nvPr/>
        </p:nvGrpSpPr>
        <p:grpSpPr>
          <a:xfrm>
            <a:off x="4648200" y="1200151"/>
            <a:ext cx="4038600" cy="3394472"/>
            <a:chOff x="4648200" y="1600200"/>
            <a:chExt cx="4038600" cy="4525963"/>
          </a:xfrm>
        </p:grpSpPr>
        <p:cxnSp>
          <p:nvCxnSpPr>
            <p:cNvPr id="6" name="Straight Arrow Connector 5"/>
            <p:cNvCxnSpPr/>
            <p:nvPr/>
          </p:nvCxnSpPr>
          <p:spPr>
            <a:xfrm>
              <a:off x="6667500" y="1600200"/>
              <a:ext cx="0" cy="4525963"/>
            </a:xfrm>
            <a:prstGeom prst="straightConnector1">
              <a:avLst/>
            </a:prstGeom>
            <a:ln w="28575"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Arrow Connector 7"/>
            <p:cNvCxnSpPr/>
            <p:nvPr/>
          </p:nvCxnSpPr>
          <p:spPr>
            <a:xfrm>
              <a:off x="4648200" y="3863182"/>
              <a:ext cx="4038600" cy="0"/>
            </a:xfrm>
            <a:prstGeom prst="straightConnector1">
              <a:avLst/>
            </a:prstGeom>
            <a:ln w="28575"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869136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13.2 Define General Angles and Use Radian Measure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0"/>
            <a:ext cx="4038600" cy="3771900"/>
          </a:xfrm>
        </p:spPr>
        <p:txBody>
          <a:bodyPr>
            <a:normAutofit/>
          </a:bodyPr>
          <a:lstStyle/>
          <a:p>
            <a:r>
              <a:rPr lang="en-US" dirty="0" smtClean="0"/>
              <a:t>Radian measure</a:t>
            </a:r>
          </a:p>
          <a:p>
            <a:pPr lvl="1"/>
            <a:r>
              <a:rPr lang="en-US" dirty="0" smtClean="0"/>
              <a:t>Another unit to measure angles</a:t>
            </a:r>
          </a:p>
          <a:p>
            <a:pPr lvl="1"/>
            <a:r>
              <a:rPr lang="en-US" dirty="0" smtClean="0"/>
              <a:t>1 radian is the angle when the arc length = the radius</a:t>
            </a:r>
          </a:p>
          <a:p>
            <a:pPr lvl="1"/>
            <a:r>
              <a:rPr lang="en-US" dirty="0" smtClean="0"/>
              <a:t>There are 2</a:t>
            </a:r>
            <a:r>
              <a:rPr lang="el-GR" dirty="0" smtClean="0"/>
              <a:t>π</a:t>
            </a:r>
            <a:r>
              <a:rPr lang="en-US" dirty="0" smtClean="0"/>
              <a:t> radians in a circle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91026" y="1085850"/>
            <a:ext cx="4733925" cy="40576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072298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13.2 Define General Angles and Use Radian Measure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To convert between degrees and radians use fact that </a:t>
            </a:r>
          </a:p>
          <a:p>
            <a:pPr lvl="1"/>
            <a:r>
              <a:rPr lang="en-US" dirty="0"/>
              <a:t>180° = </a:t>
            </a:r>
            <a:r>
              <a:rPr lang="el-GR" dirty="0" smtClean="0"/>
              <a:t>π</a:t>
            </a:r>
            <a:r>
              <a:rPr lang="en-US" dirty="0" smtClean="0"/>
              <a:t> </a:t>
            </a:r>
            <a:endParaRPr lang="en-US" dirty="0"/>
          </a:p>
          <a:p>
            <a:r>
              <a:rPr lang="en-US" dirty="0" smtClean="0"/>
              <a:t>Special angles</a:t>
            </a:r>
            <a:endParaRPr lang="en-US" dirty="0"/>
          </a:p>
        </p:txBody>
      </p:sp>
      <p:grpSp>
        <p:nvGrpSpPr>
          <p:cNvPr id="6" name="Group 5"/>
          <p:cNvGrpSpPr/>
          <p:nvPr/>
        </p:nvGrpSpPr>
        <p:grpSpPr>
          <a:xfrm>
            <a:off x="4391025" y="1"/>
            <a:ext cx="4752975" cy="5143499"/>
            <a:chOff x="4352925" y="914400"/>
            <a:chExt cx="4752975" cy="5324475"/>
          </a:xfrm>
        </p:grpSpPr>
        <p:pic>
          <p:nvPicPr>
            <p:cNvPr id="4098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52925" y="914400"/>
              <a:ext cx="4752975" cy="53244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5" name="Rectangle 4"/>
            <p:cNvSpPr/>
            <p:nvPr/>
          </p:nvSpPr>
          <p:spPr>
            <a:xfrm>
              <a:off x="4352925" y="914400"/>
              <a:ext cx="981075" cy="4572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5194889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13.2 Define General Angles and Use Radian Measure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Content Placeholder 4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200151"/>
                <a:ext cx="4419600" cy="3394472"/>
              </a:xfrm>
            </p:spPr>
            <p:txBody>
              <a:bodyPr>
                <a:normAutofit fontScale="77500" lnSpcReduction="20000"/>
              </a:bodyPr>
              <a:lstStyle/>
              <a:p>
                <a:r>
                  <a:rPr lang="en-US" dirty="0" smtClean="0"/>
                  <a:t>Convert the degree measure to radians, or the radian measure to degrees.</a:t>
                </a:r>
              </a:p>
              <a:p>
                <a:r>
                  <a:rPr lang="en-US" dirty="0" smtClean="0"/>
                  <a:t>135°</a:t>
                </a:r>
              </a:p>
              <a:p>
                <a:endParaRPr lang="en-US" dirty="0" smtClean="0"/>
              </a:p>
              <a:p>
                <a:r>
                  <a:rPr lang="en-US" dirty="0" smtClean="0"/>
                  <a:t>-50°</a:t>
                </a:r>
              </a:p>
              <a:p>
                <a:endParaRPr lang="en-US" dirty="0" smtClean="0"/>
              </a:p>
              <a:p>
                <a14:m>
                  <m:oMath xmlns:m="http://schemas.openxmlformats.org/officeDocument/2006/math">
                    <m:f>
                      <m:fPr>
                        <m:ctrlPr>
                          <a:rPr lang="en-US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/>
                          </a:rPr>
                          <m:t>5</m:t>
                        </m:r>
                        <m:r>
                          <a:rPr lang="en-US" b="0" i="1" smtClean="0">
                            <a:latin typeface="Cambria Math"/>
                          </a:rPr>
                          <m:t>𝜋</m:t>
                        </m:r>
                      </m:num>
                      <m:den>
                        <m:r>
                          <a:rPr lang="en-US" b="0" i="1" smtClean="0">
                            <a:latin typeface="Cambria Math"/>
                          </a:rPr>
                          <m:t>4</m:t>
                        </m:r>
                      </m:den>
                    </m:f>
                  </m:oMath>
                </a14:m>
                <a:endParaRPr lang="en-US" b="0" dirty="0" smtClean="0"/>
              </a:p>
              <a:p>
                <a:endParaRPr lang="en-US" b="0" dirty="0" smtClean="0"/>
              </a:p>
              <a:p>
                <a14:m>
                  <m:oMath xmlns:m="http://schemas.openxmlformats.org/officeDocument/2006/math">
                    <m:f>
                      <m:fPr>
                        <m:ctrlPr>
                          <a:rPr lang="en-US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/>
                          </a:rPr>
                          <m:t>𝜋</m:t>
                        </m:r>
                      </m:num>
                      <m:den>
                        <m:r>
                          <a:rPr lang="en-US" b="0" i="1" smtClean="0">
                            <a:latin typeface="Cambria Math"/>
                          </a:rPr>
                          <m:t>10</m:t>
                        </m:r>
                      </m:den>
                    </m:f>
                  </m:oMath>
                </a14:m>
                <a:endParaRPr lang="en-US" dirty="0" smtClean="0"/>
              </a:p>
            </p:txBody>
          </p:sp>
        </mc:Choice>
        <mc:Fallback xmlns="">
          <p:sp>
            <p:nvSpPr>
              <p:cNvPr id="5" name="Content Placeholder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200151"/>
                <a:ext cx="4419600" cy="3394472"/>
              </a:xfrm>
              <a:blipFill rotWithShape="1">
                <a:blip r:embed="rId3"/>
                <a:stretch>
                  <a:fillRect l="-966" t="-251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9" name="Group 8"/>
          <p:cNvGrpSpPr/>
          <p:nvPr/>
        </p:nvGrpSpPr>
        <p:grpSpPr>
          <a:xfrm>
            <a:off x="4391025" y="1"/>
            <a:ext cx="4752975" cy="5143499"/>
            <a:chOff x="4352925" y="914400"/>
            <a:chExt cx="4752975" cy="5324475"/>
          </a:xfrm>
        </p:grpSpPr>
        <p:pic>
          <p:nvPicPr>
            <p:cNvPr id="10" name="Picture 2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52925" y="914400"/>
              <a:ext cx="4752975" cy="53244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1" name="Rectangle 10"/>
            <p:cNvSpPr/>
            <p:nvPr/>
          </p:nvSpPr>
          <p:spPr>
            <a:xfrm>
              <a:off x="4352925" y="914400"/>
              <a:ext cx="981075" cy="4572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5303528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13.2 Define General Angles and Use Radian Measure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/>
              <p:cNvSpPr>
                <a:spLocks noGrp="1"/>
              </p:cNvSpPr>
              <p:nvPr>
                <p:ph sz="half" idx="1"/>
              </p:nvPr>
            </p:nvSpPr>
            <p:spPr/>
            <p:txBody>
              <a:bodyPr>
                <a:normAutofit fontScale="85000" lnSpcReduction="20000"/>
              </a:bodyPr>
              <a:lstStyle/>
              <a:p>
                <a:r>
                  <a:rPr lang="en-US" dirty="0" smtClean="0"/>
                  <a:t>Sector</a:t>
                </a:r>
              </a:p>
              <a:p>
                <a:pPr lvl="1"/>
                <a:r>
                  <a:rPr lang="en-US" dirty="0" smtClean="0"/>
                  <a:t>Slice of a circle</a:t>
                </a:r>
              </a:p>
              <a:p>
                <a:endParaRPr lang="en-US" dirty="0"/>
              </a:p>
              <a:p>
                <a:r>
                  <a:rPr lang="en-US" dirty="0" smtClean="0"/>
                  <a:t>Arc Length</a:t>
                </a:r>
              </a:p>
              <a:p>
                <a:pPr lvl="1"/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𝑠</m:t>
                    </m:r>
                    <m:r>
                      <a:rPr lang="en-US" b="0" i="1" smtClean="0">
                        <a:latin typeface="Cambria Math"/>
                      </a:rPr>
                      <m:t>=</m:t>
                    </m:r>
                    <m:r>
                      <a:rPr lang="en-US" b="0" i="1" smtClean="0">
                        <a:latin typeface="Cambria Math"/>
                      </a:rPr>
                      <m:t>𝑟</m:t>
                    </m:r>
                    <m:r>
                      <m:rPr>
                        <m:sty m:val="p"/>
                      </m:rPr>
                      <a:rPr lang="en-US" b="0" i="1" smtClean="0">
                        <a:latin typeface="Cambria Math"/>
                      </a:rPr>
                      <m:t>θ</m:t>
                    </m:r>
                  </m:oMath>
                </a14:m>
                <a:endParaRPr lang="en-US" b="0" dirty="0" smtClean="0"/>
              </a:p>
              <a:p>
                <a:pPr lvl="1"/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𝜃</m:t>
                    </m:r>
                  </m:oMath>
                </a14:m>
                <a:r>
                  <a:rPr lang="en-US" dirty="0" smtClean="0"/>
                  <a:t> must be in radians!</a:t>
                </a:r>
              </a:p>
              <a:p>
                <a:r>
                  <a:rPr lang="en-US" dirty="0" smtClean="0"/>
                  <a:t>Area of Sector</a:t>
                </a:r>
              </a:p>
              <a:p>
                <a:pPr lvl="1"/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𝐴</m:t>
                    </m:r>
                    <m:r>
                      <a:rPr lang="en-US" b="0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latin typeface="Cambria Math"/>
                          </a:rPr>
                          <m:t>2</m:t>
                        </m:r>
                      </m:den>
                    </m:f>
                    <m:sSup>
                      <m:sSupPr>
                        <m:ctrlPr>
                          <a:rPr lang="en-US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/>
                          </a:rPr>
                          <m:t>𝑟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en-US" b="0" i="1" smtClean="0">
                        <a:latin typeface="Cambria Math"/>
                      </a:rPr>
                      <m:t>𝜃</m:t>
                    </m:r>
                  </m:oMath>
                </a14:m>
                <a:endParaRPr lang="en-US" dirty="0" smtClean="0"/>
              </a:p>
              <a:p>
                <a:pPr lvl="1"/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𝜃</m:t>
                    </m:r>
                  </m:oMath>
                </a14:m>
                <a:r>
                  <a:rPr lang="en-US" dirty="0" smtClean="0"/>
                  <a:t> must be in radians!</a:t>
                </a:r>
                <a:endParaRPr lang="en-US" dirty="0"/>
              </a:p>
            </p:txBody>
          </p:sp>
        </mc:Choice>
        <mc:Fallback xmlns="">
          <p:sp>
            <p:nvSpPr>
              <p:cNvPr id="4" name="Content Placeholder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blipFill rotWithShape="1">
                <a:blip r:embed="rId3"/>
                <a:stretch>
                  <a:fillRect l="-1961" t="-1078" b="-256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98874" y="1385887"/>
            <a:ext cx="4807027" cy="3700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977975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13.2 Define General Angles and Use Radian Measure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>
          <a:xfrm>
            <a:off x="457200" y="1200150"/>
            <a:ext cx="4038600" cy="3771900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Find the length of the outfield fence if it is 220 </a:t>
            </a:r>
            <a:r>
              <a:rPr lang="en-US" dirty="0" err="1" smtClean="0"/>
              <a:t>ft</a:t>
            </a:r>
            <a:r>
              <a:rPr lang="en-US" dirty="0" smtClean="0"/>
              <a:t> from home plate.</a:t>
            </a:r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Find the area of the baseball field.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r>
              <a:rPr lang="en-US" i="1" dirty="0"/>
              <a:t>862 #3-51 </a:t>
            </a:r>
            <a:r>
              <a:rPr lang="en-US" i="1" dirty="0" smtClean="0"/>
              <a:t>odd + 0 = 25</a:t>
            </a:r>
            <a:endParaRPr lang="en-US" dirty="0"/>
          </a:p>
        </p:txBody>
      </p:sp>
      <p:grpSp>
        <p:nvGrpSpPr>
          <p:cNvPr id="9" name="Group 8"/>
          <p:cNvGrpSpPr/>
          <p:nvPr/>
        </p:nvGrpSpPr>
        <p:grpSpPr>
          <a:xfrm>
            <a:off x="4991101" y="1260872"/>
            <a:ext cx="3819525" cy="3825478"/>
            <a:chOff x="4991100" y="1681162"/>
            <a:chExt cx="3819525" cy="3514725"/>
          </a:xfrm>
        </p:grpSpPr>
        <p:sp>
          <p:nvSpPr>
            <p:cNvPr id="8" name="Rectangle 7"/>
            <p:cNvSpPr/>
            <p:nvPr/>
          </p:nvSpPr>
          <p:spPr>
            <a:xfrm>
              <a:off x="7848600" y="2209800"/>
              <a:ext cx="962025" cy="6858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6146" name="Picture 2"/>
            <p:cNvPicPr>
              <a:picLocks noChangeAspect="1" noChangeArrowheads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91100" y="1681162"/>
              <a:ext cx="3819525" cy="35147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824156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Quiz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3" action="ppaction://hlinkpres?slideindex=1&amp;slidetitle="/>
              </a:rPr>
              <a:t>13.2 Homework Quiz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109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13.3 Evaluate Trigonometric Functions of Any Angle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half" idx="1"/>
              </p:nvPr>
            </p:nvSpPr>
            <p:spPr>
              <a:xfrm>
                <a:off x="457200" y="1200150"/>
                <a:ext cx="4038600" cy="3714750"/>
              </a:xfrm>
            </p:spPr>
            <p:txBody>
              <a:bodyPr>
                <a:normAutofit fontScale="92500" lnSpcReduction="20000"/>
              </a:bodyPr>
              <a:lstStyle/>
              <a:p>
                <a:r>
                  <a:rPr lang="en-US" dirty="0" smtClean="0"/>
                  <a:t>Think of a point on the terminal side of an angle</a:t>
                </a:r>
              </a:p>
              <a:p>
                <a:r>
                  <a:rPr lang="en-US" dirty="0" smtClean="0"/>
                  <a:t>You can draw a right triangle with the x-axis</a:t>
                </a:r>
              </a:p>
              <a:p>
                <a:pPr>
                  <a:tabLst>
                    <a:tab pos="2336800" algn="l"/>
                  </a:tabLst>
                </a:pPr>
                <a14:m>
                  <m:oMath xmlns:m="http://schemas.openxmlformats.org/officeDocument/2006/math">
                    <m:func>
                      <m:funcPr>
                        <m:ctrlPr>
                          <a:rPr lang="en-US" b="0" i="1" smtClean="0">
                            <a:latin typeface="Cambria Math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/>
                          </a:rPr>
                          <m:t>sin</m:t>
                        </m:r>
                      </m:fName>
                      <m:e>
                        <m:r>
                          <a:rPr lang="en-US" b="0" i="1" smtClean="0">
                            <a:latin typeface="Cambria Math"/>
                          </a:rPr>
                          <m:t>𝜃</m:t>
                        </m:r>
                      </m:e>
                    </m:func>
                    <m:r>
                      <a:rPr lang="en-US" b="0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/>
                          </a:rPr>
                          <m:t>𝑦</m:t>
                        </m:r>
                      </m:num>
                      <m:den>
                        <m:r>
                          <a:rPr lang="en-US" b="0" i="1" smtClean="0">
                            <a:latin typeface="Cambria Math"/>
                          </a:rPr>
                          <m:t>𝑟</m:t>
                        </m:r>
                      </m:den>
                    </m:f>
                  </m:oMath>
                </a14:m>
                <a:r>
                  <a:rPr lang="en-US" dirty="0" smtClean="0"/>
                  <a:t>	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b="0" i="1" smtClean="0">
                            <a:latin typeface="Cambria Math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/>
                          </a:rPr>
                          <m:t>csc</m:t>
                        </m:r>
                      </m:fName>
                      <m:e>
                        <m:r>
                          <a:rPr lang="en-US" b="0" i="1" smtClean="0">
                            <a:latin typeface="Cambria Math"/>
                          </a:rPr>
                          <m:t>𝜃</m:t>
                        </m:r>
                      </m:e>
                    </m:func>
                    <m:r>
                      <a:rPr lang="en-US" b="0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/>
                          </a:rPr>
                          <m:t>𝑟</m:t>
                        </m:r>
                      </m:num>
                      <m:den>
                        <m:r>
                          <a:rPr lang="en-US" b="0" i="1" smtClean="0">
                            <a:latin typeface="Cambria Math"/>
                          </a:rPr>
                          <m:t>𝑦</m:t>
                        </m:r>
                      </m:den>
                    </m:f>
                  </m:oMath>
                </a14:m>
                <a:endParaRPr lang="en-US" b="0" dirty="0" smtClean="0"/>
              </a:p>
              <a:p>
                <a:pPr>
                  <a:tabLst>
                    <a:tab pos="2336800" algn="l"/>
                  </a:tabLst>
                </a:pPr>
                <a14:m>
                  <m:oMath xmlns:m="http://schemas.openxmlformats.org/officeDocument/2006/math">
                    <m:func>
                      <m:funcPr>
                        <m:ctrlPr>
                          <a:rPr lang="en-US" b="0" i="1" smtClean="0">
                            <a:latin typeface="Cambria Math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/>
                          </a:rPr>
                          <m:t>cos</m:t>
                        </m:r>
                      </m:fName>
                      <m:e>
                        <m:r>
                          <a:rPr lang="en-US" b="0" i="1" smtClean="0">
                            <a:latin typeface="Cambria Math"/>
                          </a:rPr>
                          <m:t>𝜃</m:t>
                        </m:r>
                      </m:e>
                    </m:func>
                    <m:r>
                      <a:rPr lang="en-US" b="0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/>
                          </a:rPr>
                          <m:t>𝑥</m:t>
                        </m:r>
                      </m:num>
                      <m:den>
                        <m:r>
                          <a:rPr lang="en-US" b="0" i="1" smtClean="0">
                            <a:latin typeface="Cambria Math"/>
                          </a:rPr>
                          <m:t>𝑟</m:t>
                        </m:r>
                      </m:den>
                    </m:f>
                  </m:oMath>
                </a14:m>
                <a:r>
                  <a:rPr lang="en-US" dirty="0" smtClean="0"/>
                  <a:t>	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b="0" i="1" smtClean="0">
                            <a:latin typeface="Cambria Math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/>
                          </a:rPr>
                          <m:t>sec</m:t>
                        </m:r>
                      </m:fName>
                      <m:e>
                        <m:r>
                          <a:rPr lang="en-US" b="0" i="1" smtClean="0">
                            <a:latin typeface="Cambria Math"/>
                          </a:rPr>
                          <m:t>𝜃</m:t>
                        </m:r>
                      </m:e>
                    </m:func>
                    <m:r>
                      <a:rPr lang="en-US" b="0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/>
                          </a:rPr>
                          <m:t>𝑟</m:t>
                        </m:r>
                      </m:num>
                      <m:den>
                        <m:r>
                          <a:rPr lang="en-US" b="0" i="1" smtClean="0">
                            <a:latin typeface="Cambria Math"/>
                          </a:rPr>
                          <m:t>𝑥</m:t>
                        </m:r>
                      </m:den>
                    </m:f>
                  </m:oMath>
                </a14:m>
                <a:endParaRPr lang="en-US" dirty="0" smtClean="0"/>
              </a:p>
              <a:p>
                <a:pPr>
                  <a:tabLst>
                    <a:tab pos="2336800" algn="l"/>
                  </a:tabLst>
                </a:pPr>
                <a14:m>
                  <m:oMath xmlns:m="http://schemas.openxmlformats.org/officeDocument/2006/math">
                    <m:func>
                      <m:funcPr>
                        <m:ctrlPr>
                          <a:rPr lang="en-US" b="0" i="1" smtClean="0">
                            <a:latin typeface="Cambria Math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/>
                          </a:rPr>
                          <m:t>tan</m:t>
                        </m:r>
                      </m:fName>
                      <m:e>
                        <m:r>
                          <a:rPr lang="en-US" b="0" i="1" smtClean="0">
                            <a:latin typeface="Cambria Math"/>
                          </a:rPr>
                          <m:t>𝜃</m:t>
                        </m:r>
                      </m:e>
                    </m:func>
                    <m:r>
                      <a:rPr lang="en-US" b="0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/>
                          </a:rPr>
                          <m:t>𝑦</m:t>
                        </m:r>
                      </m:num>
                      <m:den>
                        <m:r>
                          <a:rPr lang="en-US" b="0" i="1" smtClean="0">
                            <a:latin typeface="Cambria Math"/>
                          </a:rPr>
                          <m:t>𝑥</m:t>
                        </m:r>
                      </m:den>
                    </m:f>
                  </m:oMath>
                </a14:m>
                <a:r>
                  <a:rPr lang="en-US" dirty="0" smtClean="0"/>
                  <a:t>	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b="0" i="1" smtClean="0">
                            <a:latin typeface="Cambria Math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/>
                          </a:rPr>
                          <m:t>cot</m:t>
                        </m:r>
                      </m:fName>
                      <m:e>
                        <m:r>
                          <a:rPr lang="en-US" b="0" i="1" smtClean="0">
                            <a:latin typeface="Cambria Math"/>
                          </a:rPr>
                          <m:t>𝜃</m:t>
                        </m:r>
                      </m:e>
                    </m:func>
                    <m:r>
                      <a:rPr lang="en-US" b="0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/>
                          </a:rPr>
                          <m:t>𝑥</m:t>
                        </m:r>
                      </m:num>
                      <m:den>
                        <m:r>
                          <a:rPr lang="en-US" b="0" i="1" smtClean="0">
                            <a:latin typeface="Cambria Math"/>
                          </a:rPr>
                          <m:t>𝑦</m:t>
                        </m:r>
                      </m:den>
                    </m:f>
                  </m:oMath>
                </a14:m>
                <a:endParaRPr lang="en-US" dirty="0" smtClean="0"/>
              </a:p>
              <a:p>
                <a:pPr>
                  <a:tabLst>
                    <a:tab pos="2336800" algn="l"/>
                  </a:tabLst>
                </a:pPr>
                <a:r>
                  <a:rPr lang="en-US" dirty="0" smtClean="0"/>
                  <a:t>Unit Circle</a:t>
                </a:r>
              </a:p>
              <a:p>
                <a:pPr lvl="1">
                  <a:tabLst>
                    <a:tab pos="2336800" algn="l"/>
                  </a:tabLst>
                </a:pPr>
                <a:r>
                  <a:rPr lang="en-US" dirty="0" smtClean="0"/>
                  <a:t>r = 1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xfrm>
                <a:off x="457200" y="1600200"/>
                <a:ext cx="4038600" cy="4953000"/>
              </a:xfrm>
              <a:blipFill rotWithShape="1">
                <a:blip r:embed="rId3"/>
                <a:stretch>
                  <a:fillRect l="-1961" t="-98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00" y="1143001"/>
            <a:ext cx="4170680" cy="39433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14780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This Slideshow was developed to accompany the textbook</a:t>
            </a:r>
          </a:p>
          <a:p>
            <a:pPr lvl="1"/>
            <a:r>
              <a:rPr lang="en-US" i="1" dirty="0" smtClean="0"/>
              <a:t>Larson Algebra 2</a:t>
            </a:r>
            <a:endParaRPr lang="en-US" i="1" dirty="0"/>
          </a:p>
          <a:p>
            <a:pPr lvl="1"/>
            <a:r>
              <a:rPr lang="en-US" i="1" dirty="0" smtClean="0"/>
              <a:t>By Larson</a:t>
            </a:r>
            <a:r>
              <a:rPr lang="en-US" i="1" dirty="0"/>
              <a:t>, R., Boswell, L., </a:t>
            </a:r>
            <a:r>
              <a:rPr lang="en-US" i="1" dirty="0" err="1"/>
              <a:t>Kanold</a:t>
            </a:r>
            <a:r>
              <a:rPr lang="en-US" i="1" dirty="0"/>
              <a:t>, T. D., &amp; Stiff, L. </a:t>
            </a:r>
            <a:endParaRPr lang="en-US" i="1" dirty="0" smtClean="0"/>
          </a:p>
          <a:p>
            <a:pPr lvl="1"/>
            <a:r>
              <a:rPr lang="en-US" i="1" dirty="0" smtClean="0"/>
              <a:t>2011 </a:t>
            </a:r>
            <a:r>
              <a:rPr lang="en-US" i="1" dirty="0"/>
              <a:t>Holt </a:t>
            </a:r>
            <a:r>
              <a:rPr lang="en-US" i="1" dirty="0" smtClean="0"/>
              <a:t>McDougal</a:t>
            </a:r>
          </a:p>
          <a:p>
            <a:r>
              <a:rPr lang="en-US" dirty="0"/>
              <a:t>Some examples and diagrams are taken from the textbook.</a:t>
            </a:r>
          </a:p>
          <a:p>
            <a:endParaRPr lang="en-US" i="1" dirty="0"/>
          </a:p>
          <a:p>
            <a:endParaRPr lang="en-US" dirty="0"/>
          </a:p>
        </p:txBody>
      </p:sp>
      <p:sp>
        <p:nvSpPr>
          <p:cNvPr id="4" name="Rectangle 3"/>
          <p:cNvSpPr/>
          <p:nvPr/>
        </p:nvSpPr>
        <p:spPr bwMode="auto">
          <a:xfrm>
            <a:off x="4800600" y="4149657"/>
            <a:ext cx="4343400" cy="990600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en-US" dirty="0" smtClean="0"/>
              <a:t>Slides created by </a:t>
            </a:r>
          </a:p>
          <a:p>
            <a:r>
              <a:rPr lang="en-US" dirty="0" smtClean="0"/>
              <a:t>Richard Wright, Andrews Academy 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hlinkClick r:id="rId2"/>
              </a:rPr>
              <a:t>rwright@andrews.edu</a:t>
            </a: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8676244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13.3 Evaluate Trigonometric Functions of Any Angle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200150"/>
            <a:ext cx="8229600" cy="3600450"/>
          </a:xfrm>
        </p:spPr>
        <p:txBody>
          <a:bodyPr>
            <a:normAutofit/>
          </a:bodyPr>
          <a:lstStyle/>
          <a:p>
            <a:r>
              <a:rPr lang="en-US" dirty="0" smtClean="0"/>
              <a:t>Evaluate the six trigonometric functions of </a:t>
            </a:r>
            <a:r>
              <a:rPr lang="el-GR" dirty="0" smtClean="0"/>
              <a:t>θ</a:t>
            </a:r>
            <a:r>
              <a:rPr lang="en-US" dirty="0" smtClean="0"/>
              <a:t>.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1687830"/>
            <a:ext cx="3276600" cy="32461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0" y="1687830"/>
            <a:ext cx="3276586" cy="32461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775099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13.3 Evaluate Trigonometric Functions of Any Angle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200150"/>
            <a:ext cx="8229600" cy="3600450"/>
          </a:xfrm>
        </p:spPr>
        <p:txBody>
          <a:bodyPr>
            <a:normAutofit/>
          </a:bodyPr>
          <a:lstStyle/>
          <a:p>
            <a:r>
              <a:rPr lang="en-US" dirty="0" smtClean="0"/>
              <a:t>Evaluate the six trigonometric functions of </a:t>
            </a:r>
            <a:r>
              <a:rPr lang="el-GR" dirty="0" smtClean="0"/>
              <a:t>θ</a:t>
            </a:r>
            <a:r>
              <a:rPr lang="en-US" dirty="0" smtClean="0"/>
              <a:t>.</a:t>
            </a:r>
          </a:p>
          <a:p>
            <a:r>
              <a:rPr lang="el-GR" dirty="0" smtClean="0"/>
              <a:t>θ</a:t>
            </a:r>
            <a:r>
              <a:rPr lang="en-US" dirty="0" smtClean="0"/>
              <a:t> = 180°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23491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13.3 Evaluate Trigonometric Functions of Any Angle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Reference Angle</a:t>
            </a:r>
          </a:p>
          <a:p>
            <a:pPr lvl="1"/>
            <a:r>
              <a:rPr lang="en-US" dirty="0" smtClean="0"/>
              <a:t>Angle between terminal side and x-axis</a:t>
            </a:r>
          </a:p>
          <a:p>
            <a:pPr lvl="1"/>
            <a:r>
              <a:rPr lang="en-US" dirty="0" smtClean="0"/>
              <a:t>Has the same values for trig functions as 1</a:t>
            </a:r>
            <a:r>
              <a:rPr lang="en-US" baseline="30000" dirty="0" smtClean="0"/>
              <a:t>st</a:t>
            </a:r>
            <a:r>
              <a:rPr lang="en-US" dirty="0" smtClean="0"/>
              <a:t> quadrant angles</a:t>
            </a:r>
          </a:p>
          <a:p>
            <a:pPr lvl="1"/>
            <a:r>
              <a:rPr lang="en-US" dirty="0" smtClean="0"/>
              <a:t>You just have to add the negative signs</a:t>
            </a:r>
            <a:endParaRPr lang="en-US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38650" y="1085850"/>
            <a:ext cx="4705350" cy="4057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7315200" y="1543050"/>
            <a:ext cx="1143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 smtClean="0"/>
              <a:t>All</a:t>
            </a:r>
            <a:endParaRPr lang="en-US" sz="5400" dirty="0"/>
          </a:p>
        </p:txBody>
      </p:sp>
      <p:sp>
        <p:nvSpPr>
          <p:cNvPr id="7" name="TextBox 6"/>
          <p:cNvSpPr txBox="1"/>
          <p:nvPr/>
        </p:nvSpPr>
        <p:spPr>
          <a:xfrm>
            <a:off x="4724400" y="1543050"/>
            <a:ext cx="1143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 smtClean="0"/>
              <a:t>Sin</a:t>
            </a:r>
            <a:endParaRPr lang="en-US" sz="5400" dirty="0"/>
          </a:p>
        </p:txBody>
      </p:sp>
      <p:sp>
        <p:nvSpPr>
          <p:cNvPr id="8" name="TextBox 7"/>
          <p:cNvSpPr txBox="1"/>
          <p:nvPr/>
        </p:nvSpPr>
        <p:spPr>
          <a:xfrm>
            <a:off x="7315200" y="3314700"/>
            <a:ext cx="1295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 smtClean="0"/>
              <a:t>Cos</a:t>
            </a:r>
            <a:endParaRPr lang="en-US" sz="5400" dirty="0"/>
          </a:p>
        </p:txBody>
      </p:sp>
      <p:sp>
        <p:nvSpPr>
          <p:cNvPr id="9" name="TextBox 8"/>
          <p:cNvSpPr txBox="1"/>
          <p:nvPr/>
        </p:nvSpPr>
        <p:spPr>
          <a:xfrm>
            <a:off x="5486401" y="3314700"/>
            <a:ext cx="129730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 smtClean="0"/>
              <a:t>Tan</a:t>
            </a:r>
            <a:endParaRPr lang="en-US" sz="5400" dirty="0"/>
          </a:p>
        </p:txBody>
      </p:sp>
    </p:spTree>
    <p:extLst>
      <p:ext uri="{BB962C8B-B14F-4D97-AF65-F5344CB8AC3E}">
        <p14:creationId xmlns:p14="http://schemas.microsoft.com/office/powerpoint/2010/main" val="6740135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13.3 Evaluate Trigonometric Functions of Any Angle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Content Placeholder 4"/>
              <p:cNvSpPr>
                <a:spLocks noGrp="1"/>
              </p:cNvSpPr>
              <p:nvPr>
                <p:ph sz="half" idx="1"/>
              </p:nvPr>
            </p:nvSpPr>
            <p:spPr/>
            <p:txBody>
              <a:bodyPr/>
              <a:lstStyle/>
              <a:p>
                <a:r>
                  <a:rPr lang="en-US" dirty="0" smtClean="0"/>
                  <a:t>Sketch the angle.  Then find its reference angle.</a:t>
                </a:r>
              </a:p>
              <a:p>
                <a:r>
                  <a:rPr lang="en-US" dirty="0" smtClean="0"/>
                  <a:t>210°</a:t>
                </a:r>
              </a:p>
              <a:p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−</m:t>
                    </m:r>
                    <m:f>
                      <m:fPr>
                        <m:ctrlPr>
                          <a:rPr lang="en-US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/>
                          </a:rPr>
                          <m:t>7</m:t>
                        </m:r>
                        <m:r>
                          <a:rPr lang="en-US" b="0" i="1" smtClean="0">
                            <a:latin typeface="Cambria Math"/>
                          </a:rPr>
                          <m:t>𝜋</m:t>
                        </m:r>
                      </m:num>
                      <m:den>
                        <m:r>
                          <a:rPr lang="en-US" b="0" i="1" smtClean="0">
                            <a:latin typeface="Cambria Math"/>
                          </a:rPr>
                          <m:t>9</m:t>
                        </m:r>
                      </m:den>
                    </m:f>
                  </m:oMath>
                </a14:m>
                <a:endParaRPr lang="en-US" dirty="0" smtClean="0"/>
              </a:p>
              <a:p>
                <a:endParaRPr lang="en-US" dirty="0"/>
              </a:p>
              <a:p>
                <a:r>
                  <a:rPr lang="en-US" dirty="0" smtClean="0"/>
                  <a:t>Evaluate </a:t>
                </a:r>
                <a:r>
                  <a:rPr lang="en-US" dirty="0" err="1" smtClean="0"/>
                  <a:t>cos</a:t>
                </a:r>
                <a:r>
                  <a:rPr lang="en-US" dirty="0" smtClean="0"/>
                  <a:t>(-120°) without a calculator</a:t>
                </a:r>
              </a:p>
              <a:p>
                <a:endParaRPr lang="en-US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5" name="Content Placeholder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blipFill rotWithShape="1">
                <a:blip r:embed="rId3"/>
                <a:stretch>
                  <a:fillRect l="-1961" t="-107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Content Placeholder 6"/>
          <p:cNvPicPr>
            <a:picLocks noGrp="1" noChangeAspect="1"/>
          </p:cNvPicPr>
          <p:nvPr>
            <p:ph sz="half" idx="2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8200" y="1143001"/>
            <a:ext cx="4038600" cy="3377156"/>
          </a:xfrm>
        </p:spPr>
      </p:pic>
    </p:spTree>
    <p:extLst>
      <p:ext uri="{BB962C8B-B14F-4D97-AF65-F5344CB8AC3E}">
        <p14:creationId xmlns:p14="http://schemas.microsoft.com/office/powerpoint/2010/main" val="29858206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13.3 Evaluate Trigonometric Functions of Any Angle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Estimate the horizontal distance traveled by a track and field long jumper who jumps at an angle of 20° and with an initial speed of 27 feet per second.</a:t>
            </a:r>
          </a:p>
          <a:p>
            <a:endParaRPr lang="en-US" i="1" dirty="0"/>
          </a:p>
          <a:p>
            <a:endParaRPr lang="en-US" i="1" dirty="0" smtClean="0"/>
          </a:p>
          <a:p>
            <a:endParaRPr lang="en-US" i="1" dirty="0"/>
          </a:p>
          <a:p>
            <a:endParaRPr lang="en-US" i="1" dirty="0" smtClean="0"/>
          </a:p>
          <a:p>
            <a:endParaRPr lang="en-US" i="1" dirty="0"/>
          </a:p>
          <a:p>
            <a:endParaRPr lang="en-US" i="1" dirty="0" smtClean="0"/>
          </a:p>
          <a:p>
            <a:endParaRPr lang="en-US" i="1" dirty="0"/>
          </a:p>
          <a:p>
            <a:r>
              <a:rPr lang="en-US" i="1" dirty="0" smtClean="0"/>
              <a:t>870 </a:t>
            </a:r>
            <a:r>
              <a:rPr lang="en-US" i="1" dirty="0"/>
              <a:t>#3-37 </a:t>
            </a:r>
            <a:r>
              <a:rPr lang="en-US" i="1" dirty="0" smtClean="0"/>
              <a:t>odd + 2 = 20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67478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Quiz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3" action="ppaction://hlinkpres?slideindex=1&amp;slidetitle="/>
              </a:rPr>
              <a:t>13.3 Homework Quiz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109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13.4 Evaluate Inverse Trigonometric Functions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lnSpcReduction="10000"/>
              </a:bodyPr>
              <a:lstStyle/>
              <a:p>
                <a:r>
                  <a:rPr lang="en-US" dirty="0" smtClean="0"/>
                  <a:t>Find an angle whose tangent = 1</a:t>
                </a:r>
              </a:p>
              <a:p>
                <a:endParaRPr lang="en-US" dirty="0"/>
              </a:p>
              <a:p>
                <a:r>
                  <a:rPr lang="en-US" dirty="0" smtClean="0"/>
                  <a:t>There are many</a:t>
                </a:r>
              </a:p>
              <a:p>
                <a:pPr lvl="1"/>
                <a14:m>
                  <m:oMath xmlns:m="http://schemas.openxmlformats.org/officeDocument/2006/math">
                    <m:f>
                      <m:fPr>
                        <m:ctrlPr>
                          <a:rPr lang="en-US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/>
                          </a:rPr>
                          <m:t>𝜋</m:t>
                        </m:r>
                      </m:num>
                      <m:den>
                        <m:r>
                          <a:rPr lang="en-US" b="0" i="1" smtClean="0">
                            <a:latin typeface="Cambria Math"/>
                          </a:rPr>
                          <m:t>4</m:t>
                        </m:r>
                      </m:den>
                    </m:f>
                    <m:r>
                      <a:rPr lang="en-US" b="0" i="1" smtClean="0">
                        <a:latin typeface="Cambria Math"/>
                      </a:rPr>
                      <m:t>,</m:t>
                    </m:r>
                    <m:f>
                      <m:fPr>
                        <m:ctrlPr>
                          <a:rPr lang="en-US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/>
                          </a:rPr>
                          <m:t>5</m:t>
                        </m:r>
                        <m:r>
                          <a:rPr lang="en-US" b="0" i="1" smtClean="0">
                            <a:latin typeface="Cambria Math"/>
                          </a:rPr>
                          <m:t>𝜋</m:t>
                        </m:r>
                      </m:num>
                      <m:den>
                        <m:r>
                          <a:rPr lang="en-US" b="0" i="1" smtClean="0">
                            <a:latin typeface="Cambria Math"/>
                          </a:rPr>
                          <m:t>4</m:t>
                        </m:r>
                      </m:den>
                    </m:f>
                    <m:r>
                      <a:rPr lang="en-US" b="0" i="1" smtClean="0">
                        <a:latin typeface="Cambria Math"/>
                      </a:rPr>
                      <m:t>, −</m:t>
                    </m:r>
                    <m:f>
                      <m:fPr>
                        <m:ctrlPr>
                          <a:rPr lang="en-US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/>
                          </a:rPr>
                          <m:t>3</m:t>
                        </m:r>
                        <m:r>
                          <a:rPr lang="en-US" b="0" i="1" smtClean="0">
                            <a:latin typeface="Cambria Math"/>
                          </a:rPr>
                          <m:t>𝜋</m:t>
                        </m:r>
                      </m:num>
                      <m:den>
                        <m:r>
                          <a:rPr lang="en-US" b="0" i="1" smtClean="0">
                            <a:latin typeface="Cambria Math"/>
                          </a:rPr>
                          <m:t>4</m:t>
                        </m:r>
                      </m:den>
                    </m:f>
                    <m:r>
                      <a:rPr lang="en-US" b="0" i="1" smtClean="0">
                        <a:latin typeface="Cambria Math"/>
                      </a:rPr>
                      <m:t>, </m:t>
                    </m:r>
                  </m:oMath>
                </a14:m>
                <a:r>
                  <a:rPr lang="en-US" dirty="0" smtClean="0"/>
                  <a:t>etc.</a:t>
                </a:r>
              </a:p>
              <a:p>
                <a:pPr lvl="1"/>
                <a:endParaRPr lang="en-US" dirty="0"/>
              </a:p>
              <a:p>
                <a:r>
                  <a:rPr lang="en-US" dirty="0" smtClean="0"/>
                  <a:t>In order to find angles given sides (or x and y) we have to define the functions carefully</a:t>
                </a:r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3"/>
                <a:stretch>
                  <a:fillRect l="-963" t="-1078" r="-111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7191367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13.4 Evaluate Inverse Trigonometric Functions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92500"/>
              </a:bodyPr>
              <a:lstStyle/>
              <a:p>
                <a:r>
                  <a:rPr lang="en-US" dirty="0" smtClean="0"/>
                  <a:t>Inverse Trig Functions</a:t>
                </a:r>
              </a:p>
              <a:p>
                <a14:m>
                  <m:oMath xmlns:m="http://schemas.openxmlformats.org/officeDocument/2006/math">
                    <m:func>
                      <m:funcPr>
                        <m:ctrlPr>
                          <a:rPr lang="en-US" b="0" i="1" smtClean="0">
                            <a:latin typeface="Cambria Math"/>
                          </a:rPr>
                        </m:ctrlPr>
                      </m:funcPr>
                      <m:fName>
                        <m:sSup>
                          <m:sSupPr>
                            <m:ctrlPr>
                              <a:rPr lang="en-US" b="0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b="0" i="0" smtClean="0">
                                <a:latin typeface="Cambria Math"/>
                              </a:rPr>
                              <m:t>sin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/>
                              </a:rPr>
                              <m:t>−1</m:t>
                            </m:r>
                          </m:sup>
                        </m:sSup>
                      </m:fName>
                      <m:e>
                        <m:r>
                          <a:rPr lang="en-US" b="0" i="1" smtClean="0">
                            <a:latin typeface="Cambria Math"/>
                          </a:rPr>
                          <m:t>𝑎</m:t>
                        </m:r>
                      </m:e>
                    </m:func>
                    <m:r>
                      <a:rPr lang="en-US" b="0" i="1" smtClean="0">
                        <a:latin typeface="Cambria Math"/>
                      </a:rPr>
                      <m:t>=</m:t>
                    </m:r>
                    <m:r>
                      <a:rPr lang="en-US" b="0" i="1" smtClean="0">
                        <a:latin typeface="Cambria Math"/>
                      </a:rPr>
                      <m:t>𝜃</m:t>
                    </m:r>
                  </m:oMath>
                </a14:m>
                <a:endParaRPr lang="en-US" dirty="0" smtClean="0"/>
              </a:p>
              <a:p>
                <a:pPr lvl="1"/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−</m:t>
                    </m:r>
                    <m:f>
                      <m:fPr>
                        <m:ctrlPr>
                          <a:rPr lang="en-US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/>
                          </a:rPr>
                          <m:t>𝜋</m:t>
                        </m:r>
                      </m:num>
                      <m:den>
                        <m:r>
                          <a:rPr lang="en-US" b="0" i="1" smtClean="0">
                            <a:latin typeface="Cambria Math"/>
                          </a:rPr>
                          <m:t>2</m:t>
                        </m:r>
                      </m:den>
                    </m:f>
                    <m:r>
                      <a:rPr lang="en-US" b="0" i="1" smtClean="0">
                        <a:latin typeface="Cambria Math"/>
                      </a:rPr>
                      <m:t>≤</m:t>
                    </m:r>
                    <m:r>
                      <a:rPr lang="en-US" b="0" i="1" smtClean="0">
                        <a:latin typeface="Cambria Math"/>
                      </a:rPr>
                      <m:t>𝜃</m:t>
                    </m:r>
                    <m:r>
                      <a:rPr lang="en-US" b="0" i="1" smtClean="0">
                        <a:latin typeface="Cambria Math"/>
                      </a:rPr>
                      <m:t>≤</m:t>
                    </m:r>
                    <m:f>
                      <m:fPr>
                        <m:ctrlPr>
                          <a:rPr lang="en-US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/>
                          </a:rPr>
                          <m:t>𝜋</m:t>
                        </m:r>
                      </m:num>
                      <m:den>
                        <m:r>
                          <a:rPr lang="en-US" b="0" i="1" smtClean="0">
                            <a:latin typeface="Cambria Math"/>
                          </a:rPr>
                          <m:t>2</m:t>
                        </m:r>
                      </m:den>
                    </m:f>
                  </m:oMath>
                </a14:m>
                <a:endParaRPr lang="en-US" b="0" dirty="0" smtClean="0"/>
              </a:p>
              <a:p>
                <a14:m>
                  <m:oMath xmlns:m="http://schemas.openxmlformats.org/officeDocument/2006/math">
                    <m:func>
                      <m:funcPr>
                        <m:ctrlPr>
                          <a:rPr lang="en-US" b="0" i="1" smtClean="0">
                            <a:latin typeface="Cambria Math"/>
                          </a:rPr>
                        </m:ctrlPr>
                      </m:funcPr>
                      <m:fName>
                        <m:sSup>
                          <m:sSupPr>
                            <m:ctrlPr>
                              <a:rPr lang="en-US" b="0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b="0" i="0" smtClean="0">
                                <a:latin typeface="Cambria Math"/>
                              </a:rPr>
                              <m:t>cos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/>
                              </a:rPr>
                              <m:t>−1</m:t>
                            </m:r>
                          </m:sup>
                        </m:sSup>
                      </m:fName>
                      <m:e>
                        <m:r>
                          <a:rPr lang="en-US" b="0" i="1" smtClean="0">
                            <a:latin typeface="Cambria Math"/>
                          </a:rPr>
                          <m:t>𝑎</m:t>
                        </m:r>
                      </m:e>
                    </m:func>
                    <m:r>
                      <a:rPr lang="en-US" b="0" i="1" smtClean="0">
                        <a:latin typeface="Cambria Math"/>
                      </a:rPr>
                      <m:t>=</m:t>
                    </m:r>
                    <m:r>
                      <a:rPr lang="en-US" b="0" i="1" smtClean="0">
                        <a:latin typeface="Cambria Math"/>
                      </a:rPr>
                      <m:t>𝜃</m:t>
                    </m:r>
                  </m:oMath>
                </a14:m>
                <a:endParaRPr lang="en-US" b="0" dirty="0" smtClean="0"/>
              </a:p>
              <a:p>
                <a:pPr lvl="1"/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0≤</m:t>
                    </m:r>
                    <m:r>
                      <a:rPr lang="en-US" b="0" i="1" smtClean="0">
                        <a:latin typeface="Cambria Math"/>
                      </a:rPr>
                      <m:t>𝜃</m:t>
                    </m:r>
                    <m:r>
                      <a:rPr lang="en-US" b="0" i="1" smtClean="0">
                        <a:latin typeface="Cambria Math"/>
                      </a:rPr>
                      <m:t>≤</m:t>
                    </m:r>
                    <m:r>
                      <a:rPr lang="en-US" b="0" i="1" smtClean="0">
                        <a:latin typeface="Cambria Math"/>
                      </a:rPr>
                      <m:t>𝜋</m:t>
                    </m:r>
                  </m:oMath>
                </a14:m>
                <a:endParaRPr lang="en-US" b="0" dirty="0" smtClean="0"/>
              </a:p>
              <a:p>
                <a14:m>
                  <m:oMath xmlns:m="http://schemas.openxmlformats.org/officeDocument/2006/math">
                    <m:func>
                      <m:funcPr>
                        <m:ctrlPr>
                          <a:rPr lang="en-US" b="0" i="1" smtClean="0">
                            <a:latin typeface="Cambria Math"/>
                          </a:rPr>
                        </m:ctrlPr>
                      </m:funcPr>
                      <m:fName>
                        <m:sSup>
                          <m:sSupPr>
                            <m:ctrlPr>
                              <a:rPr lang="en-US" b="0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b="0" i="0" smtClean="0">
                                <a:latin typeface="Cambria Math"/>
                              </a:rPr>
                              <m:t>tan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/>
                              </a:rPr>
                              <m:t>−1</m:t>
                            </m:r>
                          </m:sup>
                        </m:sSup>
                      </m:fName>
                      <m:e>
                        <m:r>
                          <a:rPr lang="en-US" b="0" i="1" smtClean="0">
                            <a:latin typeface="Cambria Math"/>
                          </a:rPr>
                          <m:t>𝑎</m:t>
                        </m:r>
                      </m:e>
                    </m:func>
                    <m:r>
                      <a:rPr lang="en-US" b="0" i="1" smtClean="0">
                        <a:latin typeface="Cambria Math"/>
                      </a:rPr>
                      <m:t>=</m:t>
                    </m:r>
                    <m:r>
                      <a:rPr lang="en-US" b="0" i="1" smtClean="0">
                        <a:latin typeface="Cambria Math"/>
                      </a:rPr>
                      <m:t>𝜃</m:t>
                    </m:r>
                  </m:oMath>
                </a14:m>
                <a:endParaRPr lang="en-US" b="0" dirty="0" smtClean="0"/>
              </a:p>
              <a:p>
                <a:pPr lvl="1"/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−</m:t>
                    </m:r>
                    <m:f>
                      <m:fPr>
                        <m:ctrlPr>
                          <a:rPr lang="en-US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/>
                          </a:rPr>
                          <m:t>𝜋</m:t>
                        </m:r>
                      </m:num>
                      <m:den>
                        <m:r>
                          <a:rPr lang="en-US" b="0" i="1" smtClean="0">
                            <a:latin typeface="Cambria Math"/>
                          </a:rPr>
                          <m:t>2</m:t>
                        </m:r>
                      </m:den>
                    </m:f>
                    <m:r>
                      <a:rPr lang="en-US" b="0" i="1" smtClean="0">
                        <a:latin typeface="Cambria Math"/>
                      </a:rPr>
                      <m:t>≤</m:t>
                    </m:r>
                    <m:r>
                      <a:rPr lang="en-US" b="0" i="1" smtClean="0">
                        <a:latin typeface="Cambria Math"/>
                      </a:rPr>
                      <m:t>𝜃</m:t>
                    </m:r>
                    <m:r>
                      <a:rPr lang="en-US" b="0" i="1" smtClean="0">
                        <a:latin typeface="Cambria Math"/>
                      </a:rPr>
                      <m:t>≤</m:t>
                    </m:r>
                    <m:f>
                      <m:fPr>
                        <m:ctrlPr>
                          <a:rPr lang="en-US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/>
                          </a:rPr>
                          <m:t>𝜋</m:t>
                        </m:r>
                      </m:num>
                      <m:den>
                        <m:r>
                          <a:rPr lang="en-US" b="0" i="1" smtClean="0">
                            <a:latin typeface="Cambria Math"/>
                          </a:rPr>
                          <m:t>2</m:t>
                        </m:r>
                      </m:den>
                    </m:f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3"/>
                <a:stretch>
                  <a:fillRect l="-963" t="-107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5" name="Group 4"/>
          <p:cNvGrpSpPr/>
          <p:nvPr/>
        </p:nvGrpSpPr>
        <p:grpSpPr>
          <a:xfrm>
            <a:off x="6441075" y="147408"/>
            <a:ext cx="2626725" cy="2500542"/>
            <a:chOff x="6126480" y="990600"/>
            <a:chExt cx="2626725" cy="2608897"/>
          </a:xfrm>
        </p:grpSpPr>
        <p:pic>
          <p:nvPicPr>
            <p:cNvPr id="10242" name="Picture 2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26480" y="990600"/>
              <a:ext cx="2626725" cy="260889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" name="TextBox 3"/>
                <p:cNvSpPr txBox="1"/>
                <p:nvPr/>
              </p:nvSpPr>
              <p:spPr>
                <a:xfrm>
                  <a:off x="6126480" y="1251297"/>
                  <a:ext cx="1112520" cy="61555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func>
                          <m:funcPr>
                            <m:ctrlPr>
                              <a:rPr lang="en-US" sz="2400" b="0" i="1" smtClean="0">
                                <a:latin typeface="Cambria Math"/>
                              </a:rPr>
                            </m:ctrlPr>
                          </m:funcPr>
                          <m:fName>
                            <m:sSup>
                              <m:sSupPr>
                                <m:ctrlPr>
                                  <a:rPr lang="en-US" sz="2400" b="0" i="1" smtClean="0">
                                    <a:latin typeface="Cambria Math"/>
                                  </a:rPr>
                                </m:ctrlPr>
                              </m:sSupPr>
                              <m:e>
                                <m:r>
                                  <m:rPr>
                                    <m:sty m:val="p"/>
                                  </m:rPr>
                                  <a:rPr lang="en-US" sz="2400" b="0" i="0" smtClean="0">
                                    <a:latin typeface="Cambria Math"/>
                                  </a:rPr>
                                  <m:t>sin</m:t>
                                </m:r>
                              </m:e>
                              <m:sup>
                                <m:r>
                                  <a:rPr lang="en-US" sz="2400" b="0" i="1" smtClean="0">
                                    <a:latin typeface="Cambria Math"/>
                                  </a:rPr>
                                  <m:t>−1</m:t>
                                </m:r>
                              </m:sup>
                            </m:sSup>
                          </m:fName>
                          <m:e>
                            <m:r>
                              <a:rPr lang="en-US" sz="2400" b="0" i="1" smtClean="0">
                                <a:latin typeface="Cambria Math"/>
                              </a:rPr>
                              <m:t>𝑎</m:t>
                            </m:r>
                          </m:e>
                        </m:func>
                      </m:oMath>
                    </m:oMathPara>
                  </a14:m>
                  <a:endParaRPr lang="en-US" sz="2400" dirty="0"/>
                </a:p>
              </p:txBody>
            </p:sp>
          </mc:Choice>
          <mc:Fallback xmlns="">
            <p:sp>
              <p:nvSpPr>
                <p:cNvPr id="4" name="TextBox 3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126480" y="1251297"/>
                  <a:ext cx="1112520" cy="461665"/>
                </a:xfrm>
                <a:prstGeom prst="rect">
                  <a:avLst/>
                </a:prstGeom>
                <a:blipFill rotWithShape="1">
                  <a:blip r:embed="rId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7" name="Group 6"/>
          <p:cNvGrpSpPr/>
          <p:nvPr/>
        </p:nvGrpSpPr>
        <p:grpSpPr>
          <a:xfrm>
            <a:off x="6441075" y="2647950"/>
            <a:ext cx="2626725" cy="2495550"/>
            <a:chOff x="6126480" y="3886200"/>
            <a:chExt cx="2626725" cy="2608897"/>
          </a:xfrm>
        </p:grpSpPr>
        <p:pic>
          <p:nvPicPr>
            <p:cNvPr id="6" name="Picture 2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26480" y="3886200"/>
              <a:ext cx="2626725" cy="260889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" name="TextBox 7"/>
                <p:cNvSpPr txBox="1"/>
                <p:nvPr/>
              </p:nvSpPr>
              <p:spPr>
                <a:xfrm>
                  <a:off x="6126480" y="4117032"/>
                  <a:ext cx="1112520" cy="61555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func>
                          <m:funcPr>
                            <m:ctrlPr>
                              <a:rPr lang="en-US" sz="2400" b="0" i="1" smtClean="0">
                                <a:latin typeface="Cambria Math"/>
                              </a:rPr>
                            </m:ctrlPr>
                          </m:funcPr>
                          <m:fName>
                            <m:sSup>
                              <m:sSupPr>
                                <m:ctrlPr>
                                  <a:rPr lang="en-US" sz="2400" b="0" i="1" smtClean="0">
                                    <a:latin typeface="Cambria Math"/>
                                  </a:rPr>
                                </m:ctrlPr>
                              </m:sSupPr>
                              <m:e>
                                <m:r>
                                  <m:rPr>
                                    <m:sty m:val="p"/>
                                  </m:rPr>
                                  <a:rPr lang="en-US" sz="2400" b="0" i="0" smtClean="0">
                                    <a:latin typeface="Cambria Math"/>
                                  </a:rPr>
                                  <m:t>tan</m:t>
                                </m:r>
                              </m:e>
                              <m:sup>
                                <m:r>
                                  <a:rPr lang="en-US" sz="2400" b="0" i="1" smtClean="0">
                                    <a:latin typeface="Cambria Math"/>
                                  </a:rPr>
                                  <m:t>−1</m:t>
                                </m:r>
                              </m:sup>
                            </m:sSup>
                          </m:fName>
                          <m:e>
                            <m:r>
                              <a:rPr lang="en-US" sz="2400" b="0" i="1" smtClean="0">
                                <a:latin typeface="Cambria Math"/>
                              </a:rPr>
                              <m:t>𝑎</m:t>
                            </m:r>
                          </m:e>
                        </m:func>
                      </m:oMath>
                    </m:oMathPara>
                  </a14:m>
                  <a:endParaRPr lang="en-US" sz="2400" dirty="0"/>
                </a:p>
              </p:txBody>
            </p:sp>
          </mc:Choice>
          <mc:Fallback xmlns="">
            <p:sp>
              <p:nvSpPr>
                <p:cNvPr id="8" name="TextBox 7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126480" y="4117032"/>
                  <a:ext cx="1112520" cy="461665"/>
                </a:xfrm>
                <a:prstGeom prst="rect">
                  <a:avLst/>
                </a:prstGeom>
                <a:blipFill rotWithShape="1">
                  <a:blip r:embed="rId6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9" name="Group 8"/>
          <p:cNvGrpSpPr/>
          <p:nvPr/>
        </p:nvGrpSpPr>
        <p:grpSpPr>
          <a:xfrm>
            <a:off x="3657600" y="1581150"/>
            <a:ext cx="2626725" cy="2580610"/>
            <a:chOff x="3276600" y="2267256"/>
            <a:chExt cx="2626725" cy="2598024"/>
          </a:xfrm>
        </p:grpSpPr>
        <p:pic>
          <p:nvPicPr>
            <p:cNvPr id="10243" name="Picture 3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76600" y="2267871"/>
              <a:ext cx="2626725" cy="259740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1" name="TextBox 10"/>
                <p:cNvSpPr txBox="1"/>
                <p:nvPr/>
              </p:nvSpPr>
              <p:spPr>
                <a:xfrm>
                  <a:off x="3276600" y="2267256"/>
                  <a:ext cx="1112520" cy="61555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func>
                          <m:funcPr>
                            <m:ctrlPr>
                              <a:rPr lang="en-US" sz="2400" b="0" i="1" smtClean="0">
                                <a:latin typeface="Cambria Math"/>
                              </a:rPr>
                            </m:ctrlPr>
                          </m:funcPr>
                          <m:fName>
                            <m:sSup>
                              <m:sSupPr>
                                <m:ctrlPr>
                                  <a:rPr lang="en-US" sz="2400" b="0" i="1" smtClean="0">
                                    <a:latin typeface="Cambria Math"/>
                                  </a:rPr>
                                </m:ctrlPr>
                              </m:sSupPr>
                              <m:e>
                                <m:r>
                                  <m:rPr>
                                    <m:sty m:val="p"/>
                                  </m:rPr>
                                  <a:rPr lang="en-US" sz="2400" b="0" i="0" smtClean="0">
                                    <a:latin typeface="Cambria Math"/>
                                  </a:rPr>
                                  <m:t>cos</m:t>
                                </m:r>
                              </m:e>
                              <m:sup>
                                <m:r>
                                  <a:rPr lang="en-US" sz="2400" b="0" i="1" smtClean="0">
                                    <a:latin typeface="Cambria Math"/>
                                  </a:rPr>
                                  <m:t>−1</m:t>
                                </m:r>
                              </m:sup>
                            </m:sSup>
                          </m:fName>
                          <m:e>
                            <m:r>
                              <a:rPr lang="en-US" sz="2400" b="0" i="1" smtClean="0">
                                <a:latin typeface="Cambria Math"/>
                              </a:rPr>
                              <m:t>𝑎</m:t>
                            </m:r>
                          </m:e>
                        </m:func>
                      </m:oMath>
                    </m:oMathPara>
                  </a14:m>
                  <a:endParaRPr lang="en-US" sz="2400" dirty="0"/>
                </a:p>
              </p:txBody>
            </p:sp>
          </mc:Choice>
          <mc:Fallback xmlns="">
            <p:sp>
              <p:nvSpPr>
                <p:cNvPr id="11" name="TextBox 10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276600" y="2267256"/>
                  <a:ext cx="1112520" cy="461665"/>
                </a:xfrm>
                <a:prstGeom prst="rect">
                  <a:avLst/>
                </a:prstGeom>
                <a:blipFill rotWithShape="1">
                  <a:blip r:embed="rId8"/>
                  <a:stretch>
                    <a:fillRect r="-1648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extLst>
      <p:ext uri="{BB962C8B-B14F-4D97-AF65-F5344CB8AC3E}">
        <p14:creationId xmlns:p14="http://schemas.microsoft.com/office/powerpoint/2010/main" val="36586035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13.4 Evaluate Inverse Trigonometric Functions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 smtClean="0"/>
                  <a:t>Evaluate the expression in both radians and degrees.</a:t>
                </a:r>
              </a:p>
              <a:p>
                <a14:m>
                  <m:oMath xmlns:m="http://schemas.openxmlformats.org/officeDocument/2006/math">
                    <m:func>
                      <m:funcPr>
                        <m:ctrlPr>
                          <a:rPr lang="en-US" b="0" i="1" smtClean="0">
                            <a:latin typeface="Cambria Math"/>
                          </a:rPr>
                        </m:ctrlPr>
                      </m:funcPr>
                      <m:fName>
                        <m:sSup>
                          <m:sSupPr>
                            <m:ctrlPr>
                              <a:rPr lang="en-US" b="0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b="0" i="0" smtClean="0">
                                <a:latin typeface="Cambria Math"/>
                              </a:rPr>
                              <m:t>sin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/>
                              </a:rPr>
                              <m:t>−1</m:t>
                            </m:r>
                          </m:sup>
                        </m:sSup>
                      </m:fName>
                      <m:e>
                        <m:f>
                          <m:fPr>
                            <m:ctrlPr>
                              <a:rPr lang="en-US" b="0" i="1" smtClean="0">
                                <a:latin typeface="Cambria Math"/>
                              </a:rPr>
                            </m:ctrlPr>
                          </m:fPr>
                          <m:num>
                            <m:rad>
                              <m:radPr>
                                <m:degHide m:val="on"/>
                                <m:ctrlPr>
                                  <a:rPr lang="en-US" b="0" i="1" smtClean="0">
                                    <a:latin typeface="Cambria Math"/>
                                  </a:rPr>
                                </m:ctrlPr>
                              </m:radPr>
                              <m:deg/>
                              <m:e>
                                <m:r>
                                  <a:rPr lang="en-US" b="0" i="1" smtClean="0">
                                    <a:latin typeface="Cambria Math"/>
                                  </a:rPr>
                                  <m:t>2</m:t>
                                </m:r>
                              </m:e>
                            </m:rad>
                          </m:num>
                          <m:den>
                            <m:r>
                              <a:rPr lang="en-US" b="0" i="1" smtClean="0">
                                <a:latin typeface="Cambria Math"/>
                              </a:rPr>
                              <m:t>2</m:t>
                            </m:r>
                          </m:den>
                        </m:f>
                      </m:e>
                    </m:func>
                  </m:oMath>
                </a14:m>
                <a:endParaRPr lang="en-US" b="0" dirty="0" smtClean="0"/>
              </a:p>
              <a:p>
                <a:endParaRPr lang="en-US" dirty="0" smtClean="0"/>
              </a:p>
              <a:p>
                <a14:m>
                  <m:oMath xmlns:m="http://schemas.openxmlformats.org/officeDocument/2006/math">
                    <m:func>
                      <m:funcPr>
                        <m:ctrlPr>
                          <a:rPr lang="en-US" b="0" i="1" smtClean="0">
                            <a:latin typeface="Cambria Math"/>
                          </a:rPr>
                        </m:ctrlPr>
                      </m:funcPr>
                      <m:fName>
                        <m:sSup>
                          <m:sSupPr>
                            <m:ctrlPr>
                              <a:rPr lang="en-US" b="0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b="0" i="0" smtClean="0">
                                <a:latin typeface="Cambria Math"/>
                              </a:rPr>
                              <m:t>cos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/>
                              </a:rPr>
                              <m:t>−1</m:t>
                            </m:r>
                          </m:sup>
                        </m:sSup>
                      </m:fName>
                      <m:e>
                        <m:f>
                          <m:fPr>
                            <m:ctrlPr>
                              <a:rPr lang="en-US" b="0" i="1" smtClean="0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US" b="0" i="1" smtClean="0">
                                <a:latin typeface="Cambria Math"/>
                              </a:rPr>
                              <m:t>1</m:t>
                            </m:r>
                          </m:num>
                          <m:den>
                            <m:r>
                              <a:rPr lang="en-US" b="0" i="1" smtClean="0">
                                <a:latin typeface="Cambria Math"/>
                              </a:rPr>
                              <m:t>2</m:t>
                            </m:r>
                          </m:den>
                        </m:f>
                      </m:e>
                    </m:func>
                  </m:oMath>
                </a14:m>
                <a:endParaRPr lang="en-US" b="0" dirty="0" smtClean="0"/>
              </a:p>
              <a:p>
                <a:endParaRPr lang="en-US" dirty="0" smtClean="0"/>
              </a:p>
              <a:p>
                <a14:m>
                  <m:oMath xmlns:m="http://schemas.openxmlformats.org/officeDocument/2006/math">
                    <m:func>
                      <m:funcPr>
                        <m:ctrlPr>
                          <a:rPr lang="en-US" b="0" i="1" smtClean="0">
                            <a:latin typeface="Cambria Math"/>
                          </a:rPr>
                        </m:ctrlPr>
                      </m:funcPr>
                      <m:fName>
                        <m:sSup>
                          <m:sSupPr>
                            <m:ctrlPr>
                              <a:rPr lang="en-US" b="0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b="0" i="0" smtClean="0">
                                <a:latin typeface="Cambria Math"/>
                              </a:rPr>
                              <m:t>tan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/>
                              </a:rPr>
                              <m:t>−1</m:t>
                            </m:r>
                          </m:sup>
                        </m:sSup>
                      </m:fName>
                      <m:e>
                        <m:r>
                          <a:rPr lang="en-US" b="0" i="1" smtClean="0">
                            <a:latin typeface="Cambria Math"/>
                          </a:rPr>
                          <m:t>−1</m:t>
                        </m:r>
                      </m:e>
                    </m:func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3"/>
                <a:stretch>
                  <a:fillRect l="-963" t="-107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6812339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13.4 Evaluate Inverse Trigonometric Functions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92500" lnSpcReduction="10000"/>
              </a:bodyPr>
              <a:lstStyle/>
              <a:p>
                <a:r>
                  <a:rPr lang="en-US" dirty="0" smtClean="0"/>
                  <a:t>Solve the equation for </a:t>
                </a:r>
                <a:r>
                  <a:rPr lang="el-GR" dirty="0" smtClean="0"/>
                  <a:t>θ</a:t>
                </a:r>
                <a:endParaRPr lang="en-US" dirty="0" smtClean="0"/>
              </a:p>
              <a:p>
                <a14:m>
                  <m:oMath xmlns:m="http://schemas.openxmlformats.org/officeDocument/2006/math">
                    <m:func>
                      <m:funcPr>
                        <m:ctrlPr>
                          <a:rPr lang="en-US" b="0" i="1" smtClean="0">
                            <a:latin typeface="Cambria Math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/>
                          </a:rPr>
                          <m:t>cos</m:t>
                        </m:r>
                      </m:fName>
                      <m:e>
                        <m:r>
                          <a:rPr lang="en-US" b="0" i="1" smtClean="0">
                            <a:latin typeface="Cambria Math"/>
                          </a:rPr>
                          <m:t>𝜃</m:t>
                        </m:r>
                      </m:e>
                    </m:func>
                    <m:r>
                      <a:rPr lang="en-US" b="0" i="1" smtClean="0">
                        <a:latin typeface="Cambria Math"/>
                      </a:rPr>
                      <m:t>=0.4;270°&lt;</m:t>
                    </m:r>
                    <m:r>
                      <a:rPr lang="en-US" b="0" i="1" smtClean="0">
                        <a:latin typeface="Cambria Math"/>
                      </a:rPr>
                      <m:t>𝜃</m:t>
                    </m:r>
                    <m:r>
                      <a:rPr lang="en-US" b="0" i="1" smtClean="0">
                        <a:latin typeface="Cambria Math"/>
                      </a:rPr>
                      <m:t>&lt;360°</m:t>
                    </m:r>
                  </m:oMath>
                </a14:m>
                <a:endParaRPr lang="en-US" b="0" dirty="0" smtClean="0"/>
              </a:p>
              <a:p>
                <a:endParaRPr lang="en-US" dirty="0" smtClean="0"/>
              </a:p>
              <a:p>
                <a:endParaRPr lang="en-US" dirty="0" smtClean="0"/>
              </a:p>
              <a:p>
                <a14:m>
                  <m:oMath xmlns:m="http://schemas.openxmlformats.org/officeDocument/2006/math">
                    <m:func>
                      <m:funcPr>
                        <m:ctrlPr>
                          <a:rPr lang="en-US" b="0" i="1" smtClean="0">
                            <a:latin typeface="Cambria Math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/>
                          </a:rPr>
                          <m:t>tan</m:t>
                        </m:r>
                      </m:fName>
                      <m:e>
                        <m:r>
                          <a:rPr lang="en-US" b="0" i="1" smtClean="0">
                            <a:latin typeface="Cambria Math"/>
                          </a:rPr>
                          <m:t>𝜃</m:t>
                        </m:r>
                      </m:e>
                    </m:func>
                    <m:r>
                      <a:rPr lang="en-US" b="0" i="1" smtClean="0">
                        <a:latin typeface="Cambria Math"/>
                      </a:rPr>
                      <m:t>=4.7;180°&lt;</m:t>
                    </m:r>
                    <m:r>
                      <a:rPr lang="en-US" b="0" i="1" smtClean="0">
                        <a:latin typeface="Cambria Math"/>
                      </a:rPr>
                      <m:t>𝜃</m:t>
                    </m:r>
                    <m:r>
                      <a:rPr lang="en-US" b="0" i="1" smtClean="0">
                        <a:latin typeface="Cambria Math"/>
                      </a:rPr>
                      <m:t>&lt;270°</m:t>
                    </m:r>
                  </m:oMath>
                </a14:m>
                <a:endParaRPr lang="en-US" b="0" dirty="0" smtClean="0"/>
              </a:p>
              <a:p>
                <a:endParaRPr lang="en-US" dirty="0" smtClean="0"/>
              </a:p>
              <a:p>
                <a:endParaRPr lang="en-US" dirty="0" smtClean="0"/>
              </a:p>
              <a:p>
                <a14:m>
                  <m:oMath xmlns:m="http://schemas.openxmlformats.org/officeDocument/2006/math">
                    <m:func>
                      <m:funcPr>
                        <m:ctrlPr>
                          <a:rPr lang="en-US" b="0" i="1" smtClean="0">
                            <a:latin typeface="Cambria Math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/>
                          </a:rPr>
                          <m:t>sin</m:t>
                        </m:r>
                      </m:fName>
                      <m:e>
                        <m:r>
                          <a:rPr lang="en-US" b="0" i="1" smtClean="0">
                            <a:latin typeface="Cambria Math"/>
                          </a:rPr>
                          <m:t>𝜃</m:t>
                        </m:r>
                      </m:e>
                    </m:func>
                    <m:r>
                      <a:rPr lang="en-US" b="0" i="1" smtClean="0">
                        <a:latin typeface="Cambria Math"/>
                      </a:rPr>
                      <m:t>=0.62;90°&lt;</m:t>
                    </m:r>
                    <m:r>
                      <a:rPr lang="en-US" b="0" i="1" smtClean="0">
                        <a:latin typeface="Cambria Math"/>
                      </a:rPr>
                      <m:t>𝜃</m:t>
                    </m:r>
                    <m:r>
                      <a:rPr lang="en-US" b="0" i="1" smtClean="0">
                        <a:latin typeface="Cambria Math"/>
                      </a:rPr>
                      <m:t>&lt;180°</m:t>
                    </m:r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3"/>
                <a:stretch>
                  <a:fillRect l="-963" t="-107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747075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13.1 Use Trigonometry with Right Triangles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half"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en-US" sz="1800" dirty="0" smtClean="0"/>
                  <a:t>If you have a right triangle, there are six ratios of sides that are always constant</a:t>
                </a:r>
              </a:p>
              <a:p>
                <a:pPr lvl="1"/>
                <a14:m>
                  <m:oMath xmlns:m="http://schemas.openxmlformats.org/officeDocument/2006/math">
                    <m:func>
                      <m:funcPr>
                        <m:ctrlPr>
                          <a:rPr lang="en-US" sz="1800" b="0" i="1" smtClean="0">
                            <a:latin typeface="Cambria Math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1800" b="0" i="0" smtClean="0">
                            <a:latin typeface="Cambria Math"/>
                          </a:rPr>
                          <m:t>sin</m:t>
                        </m:r>
                      </m:fName>
                      <m:e>
                        <m:r>
                          <a:rPr lang="en-US" sz="1800" b="0" i="1" smtClean="0">
                            <a:latin typeface="Cambria Math"/>
                          </a:rPr>
                          <m:t>𝜃</m:t>
                        </m:r>
                      </m:e>
                    </m:func>
                    <m:r>
                      <a:rPr lang="en-US" sz="1800" b="0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sz="1800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sz="1800" b="0" i="0" smtClean="0">
                            <a:latin typeface="Cambria Math"/>
                          </a:rPr>
                          <m:t>opposite</m:t>
                        </m:r>
                      </m:num>
                      <m:den>
                        <m:r>
                          <m:rPr>
                            <m:nor/>
                          </m:rPr>
                          <a:rPr lang="en-US" sz="1800" b="0" i="0" smtClean="0">
                            <a:latin typeface="Cambria Math"/>
                          </a:rPr>
                          <m:t>hypotenuse</m:t>
                        </m:r>
                      </m:den>
                    </m:f>
                  </m:oMath>
                </a14:m>
                <a:endParaRPr lang="en-US" sz="1800" b="0" dirty="0" smtClean="0"/>
              </a:p>
              <a:p>
                <a:pPr lvl="1"/>
                <a14:m>
                  <m:oMath xmlns:m="http://schemas.openxmlformats.org/officeDocument/2006/math">
                    <m:func>
                      <m:funcPr>
                        <m:ctrlPr>
                          <a:rPr lang="en-US" sz="1800" b="0" i="1" smtClean="0">
                            <a:latin typeface="Cambria Math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1800" b="0" i="0" smtClean="0">
                            <a:latin typeface="Cambria Math"/>
                          </a:rPr>
                          <m:t>cos</m:t>
                        </m:r>
                      </m:fName>
                      <m:e>
                        <m:r>
                          <a:rPr lang="en-US" sz="1800" b="0" i="1" smtClean="0">
                            <a:latin typeface="Cambria Math"/>
                          </a:rPr>
                          <m:t>𝜃</m:t>
                        </m:r>
                      </m:e>
                    </m:func>
                    <m:r>
                      <a:rPr lang="en-US" sz="1800" b="0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sz="1800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sz="1800" b="0" i="0" smtClean="0">
                            <a:latin typeface="Cambria Math"/>
                          </a:rPr>
                          <m:t>adjacent</m:t>
                        </m:r>
                      </m:num>
                      <m:den>
                        <m:r>
                          <m:rPr>
                            <m:nor/>
                          </m:rPr>
                          <a:rPr lang="en-US" sz="1800" b="0" i="0" smtClean="0">
                            <a:latin typeface="Cambria Math"/>
                          </a:rPr>
                          <m:t>hypotenuse</m:t>
                        </m:r>
                      </m:den>
                    </m:f>
                  </m:oMath>
                </a14:m>
                <a:endParaRPr lang="en-US" sz="1800" b="0" dirty="0" smtClean="0"/>
              </a:p>
              <a:p>
                <a:pPr lvl="1"/>
                <a14:m>
                  <m:oMath xmlns:m="http://schemas.openxmlformats.org/officeDocument/2006/math">
                    <m:func>
                      <m:funcPr>
                        <m:ctrlPr>
                          <a:rPr lang="en-US" sz="1800" b="0" i="1" smtClean="0">
                            <a:latin typeface="Cambria Math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1800" b="0" i="0" smtClean="0">
                            <a:latin typeface="Cambria Math"/>
                          </a:rPr>
                          <m:t>tan</m:t>
                        </m:r>
                      </m:fName>
                      <m:e>
                        <m:r>
                          <a:rPr lang="en-US" sz="1800" b="0" i="1" smtClean="0">
                            <a:latin typeface="Cambria Math"/>
                          </a:rPr>
                          <m:t>𝜃</m:t>
                        </m:r>
                      </m:e>
                    </m:func>
                    <m:r>
                      <a:rPr lang="en-US" sz="1800" b="0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sz="1800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sz="1800" b="0" i="0" smtClean="0">
                            <a:latin typeface="Cambria Math"/>
                          </a:rPr>
                          <m:t>opposite</m:t>
                        </m:r>
                      </m:num>
                      <m:den>
                        <m:r>
                          <m:rPr>
                            <m:nor/>
                          </m:rPr>
                          <a:rPr lang="en-US" sz="1800" b="0" i="0" smtClean="0">
                            <a:latin typeface="Cambria Math"/>
                          </a:rPr>
                          <m:t>adjacent</m:t>
                        </m:r>
                      </m:den>
                    </m:f>
                  </m:oMath>
                </a14:m>
                <a:endParaRPr lang="en-US" sz="1800" b="0" dirty="0" smtClean="0"/>
              </a:p>
              <a:p>
                <a:pPr lvl="1"/>
                <a:endParaRPr lang="en-US" sz="18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blipFill rotWithShape="1">
                <a:blip r:embed="rId3"/>
                <a:stretch>
                  <a:fillRect l="-754" t="-89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/>
              <p:cNvSpPr>
                <a:spLocks noGrp="1"/>
              </p:cNvSpPr>
              <p:nvPr>
                <p:ph sz="half" idx="2"/>
              </p:nvPr>
            </p:nvSpPr>
            <p:spPr>
              <a:xfrm>
                <a:off x="3505200" y="2114550"/>
                <a:ext cx="3200400" cy="2133600"/>
              </a:xfrm>
            </p:spPr>
            <p:txBody>
              <a:bodyPr>
                <a:normAutofit/>
              </a:bodyPr>
              <a:lstStyle/>
              <a:p>
                <a:pPr lvl="1"/>
                <a14:m>
                  <m:oMath xmlns:m="http://schemas.openxmlformats.org/officeDocument/2006/math">
                    <m:func>
                      <m:funcPr>
                        <m:ctrlPr>
                          <a:rPr lang="en-US" sz="2000" b="0" i="1" smtClean="0">
                            <a:latin typeface="Cambria Math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2000" b="0" i="0" smtClean="0">
                            <a:latin typeface="Cambria Math"/>
                          </a:rPr>
                          <m:t>csc</m:t>
                        </m:r>
                      </m:fName>
                      <m:e>
                        <m:r>
                          <a:rPr lang="en-US" sz="2000" b="0" i="1" smtClean="0">
                            <a:latin typeface="Cambria Math"/>
                          </a:rPr>
                          <m:t>𝜃</m:t>
                        </m:r>
                      </m:e>
                    </m:func>
                    <m:r>
                      <a:rPr lang="en-US" sz="2000" b="0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sz="2000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sz="2000" b="0" i="0" smtClean="0">
                            <a:latin typeface="Cambria Math"/>
                          </a:rPr>
                          <m:t>hypotenuse</m:t>
                        </m:r>
                      </m:num>
                      <m:den>
                        <m:r>
                          <m:rPr>
                            <m:nor/>
                          </m:rPr>
                          <a:rPr lang="en-US" sz="2000" b="0" i="0" smtClean="0">
                            <a:latin typeface="Cambria Math"/>
                          </a:rPr>
                          <m:t>opposite</m:t>
                        </m:r>
                      </m:den>
                    </m:f>
                  </m:oMath>
                </a14:m>
                <a:endParaRPr lang="en-US" sz="2000" b="0" dirty="0" smtClean="0"/>
              </a:p>
              <a:p>
                <a:pPr lvl="1"/>
                <a14:m>
                  <m:oMath xmlns:m="http://schemas.openxmlformats.org/officeDocument/2006/math">
                    <m:func>
                      <m:funcPr>
                        <m:ctrlPr>
                          <a:rPr lang="en-US" sz="2000" b="0" i="1" smtClean="0">
                            <a:latin typeface="Cambria Math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2000" b="0" i="0" smtClean="0">
                            <a:latin typeface="Cambria Math"/>
                          </a:rPr>
                          <m:t>sec</m:t>
                        </m:r>
                      </m:fName>
                      <m:e>
                        <m:r>
                          <a:rPr lang="en-US" sz="2000" b="0" i="1" smtClean="0">
                            <a:latin typeface="Cambria Math"/>
                          </a:rPr>
                          <m:t>𝜃</m:t>
                        </m:r>
                      </m:e>
                    </m:func>
                    <m:r>
                      <a:rPr lang="en-US" sz="2000" b="0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sz="2000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sz="2000" b="0" i="0" smtClean="0">
                            <a:latin typeface="Cambria Math"/>
                          </a:rPr>
                          <m:t>hypotenuse</m:t>
                        </m:r>
                      </m:num>
                      <m:den>
                        <m:r>
                          <m:rPr>
                            <m:nor/>
                          </m:rPr>
                          <a:rPr lang="en-US" sz="2000" b="0" i="0" smtClean="0">
                            <a:latin typeface="Cambria Math"/>
                          </a:rPr>
                          <m:t>adjacent</m:t>
                        </m:r>
                      </m:den>
                    </m:f>
                  </m:oMath>
                </a14:m>
                <a:endParaRPr lang="en-US" sz="2000" b="0" dirty="0" smtClean="0"/>
              </a:p>
              <a:p>
                <a:pPr lvl="1"/>
                <a14:m>
                  <m:oMath xmlns:m="http://schemas.openxmlformats.org/officeDocument/2006/math">
                    <m:func>
                      <m:funcPr>
                        <m:ctrlPr>
                          <a:rPr lang="en-US" sz="2000" b="0" i="1" smtClean="0">
                            <a:latin typeface="Cambria Math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2000" b="0" i="0" smtClean="0">
                            <a:latin typeface="Cambria Math"/>
                          </a:rPr>
                          <m:t>cot</m:t>
                        </m:r>
                      </m:fName>
                      <m:e>
                        <m:r>
                          <a:rPr lang="en-US" sz="2000" b="0" i="1" smtClean="0">
                            <a:latin typeface="Cambria Math"/>
                          </a:rPr>
                          <m:t>𝜃</m:t>
                        </m:r>
                      </m:e>
                    </m:func>
                    <m:r>
                      <a:rPr lang="en-US" sz="2000" b="0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sz="2000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sz="2000" b="0" i="0" smtClean="0">
                            <a:latin typeface="Cambria Math"/>
                          </a:rPr>
                          <m:t>adjacent</m:t>
                        </m:r>
                      </m:num>
                      <m:den>
                        <m:r>
                          <m:rPr>
                            <m:nor/>
                          </m:rPr>
                          <a:rPr lang="en-US" sz="2000" b="0" i="0" smtClean="0">
                            <a:latin typeface="Cambria Math"/>
                          </a:rPr>
                          <m:t>opposite</m:t>
                        </m:r>
                      </m:den>
                    </m:f>
                  </m:oMath>
                </a14:m>
                <a:endParaRPr lang="en-US" sz="2000" dirty="0"/>
              </a:p>
            </p:txBody>
          </p:sp>
        </mc:Choice>
        <mc:Fallback xmlns="">
          <p:sp>
            <p:nvSpPr>
              <p:cNvPr id="4" name="Content Placeholder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2"/>
              </p:nvPr>
            </p:nvSpPr>
            <p:spPr>
              <a:xfrm>
                <a:off x="3505200" y="2114550"/>
                <a:ext cx="3200400" cy="2133600"/>
              </a:xfr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051" y="1807756"/>
            <a:ext cx="2915949" cy="2143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048000" y="3562350"/>
            <a:ext cx="914400" cy="138499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800" dirty="0" smtClean="0"/>
              <a:t>SOH</a:t>
            </a:r>
          </a:p>
          <a:p>
            <a:r>
              <a:rPr lang="en-US" sz="2800" dirty="0" smtClean="0"/>
              <a:t>CAH</a:t>
            </a:r>
          </a:p>
          <a:p>
            <a:r>
              <a:rPr lang="en-US" sz="2800" dirty="0" smtClean="0"/>
              <a:t>TOA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8660670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4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4" grpId="0" uiExpand="1" build="p"/>
      <p:bldP spid="5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13.4 Evaluate Inverse Trigonometric Functions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Find the measure of angle </a:t>
            </a:r>
            <a:r>
              <a:rPr lang="el-GR" dirty="0" smtClean="0"/>
              <a:t>θ</a:t>
            </a:r>
            <a:r>
              <a:rPr lang="en-US" dirty="0" smtClean="0"/>
              <a:t>.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r>
              <a:rPr lang="en-US" i="1" dirty="0"/>
              <a:t>878 #1-29 odd, 35, </a:t>
            </a:r>
            <a:r>
              <a:rPr lang="en-US" i="1" dirty="0" smtClean="0"/>
              <a:t>37 + 3 = 20</a:t>
            </a:r>
            <a:endParaRPr lang="en-US" dirty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1581150"/>
            <a:ext cx="4934752" cy="18735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13658" y="1581150"/>
            <a:ext cx="2776687" cy="18735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54258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1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Quiz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3" action="ppaction://hlinkpres?slideindex=1&amp;slidetitle="/>
              </a:rPr>
              <a:t>13.4 Homework Quiz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109605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13.5 Apply the Law of </a:t>
            </a:r>
            <a:r>
              <a:rPr lang="en-US" dirty="0" err="1" smtClean="0"/>
              <a:t>Sines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92500" lnSpcReduction="10000"/>
              </a:bodyPr>
              <a:lstStyle/>
              <a:p>
                <a:r>
                  <a:rPr lang="en-US" dirty="0" smtClean="0"/>
                  <a:t>In lesson 13.1 we solved right triangles</a:t>
                </a:r>
              </a:p>
              <a:p>
                <a:r>
                  <a:rPr lang="en-US" dirty="0" smtClean="0"/>
                  <a:t>In this lesson we will solve any triangle if we know </a:t>
                </a:r>
              </a:p>
              <a:p>
                <a:pPr lvl="1"/>
                <a:r>
                  <a:rPr lang="en-US" dirty="0" smtClean="0"/>
                  <a:t>2 Angles and 1 Side (AAS or ASA)</a:t>
                </a:r>
              </a:p>
              <a:p>
                <a:pPr lvl="1"/>
                <a:r>
                  <a:rPr lang="en-US" dirty="0" smtClean="0"/>
                  <a:t>2 Sides and 1 Angle opposite a side (SSA)</a:t>
                </a:r>
              </a:p>
              <a:p>
                <a:pPr lvl="1"/>
                <a:endParaRPr lang="en-US" dirty="0"/>
              </a:p>
              <a:p>
                <a:r>
                  <a:rPr lang="en-US" dirty="0" smtClean="0"/>
                  <a:t>Law of </a:t>
                </a:r>
                <a:r>
                  <a:rPr lang="en-US" dirty="0" err="1" smtClean="0"/>
                  <a:t>Sines</a:t>
                </a:r>
                <a:endParaRPr lang="en-US" dirty="0" smtClean="0"/>
              </a:p>
              <a:p>
                <a:pPr lvl="1"/>
                <a14:m>
                  <m:oMath xmlns:m="http://schemas.openxmlformats.org/officeDocument/2006/math">
                    <m:f>
                      <m:fPr>
                        <m:ctrlPr>
                          <a:rPr lang="en-US" sz="3200" b="0" i="1" smtClean="0">
                            <a:latin typeface="Cambria Math"/>
                          </a:rPr>
                        </m:ctrlPr>
                      </m:fPr>
                      <m:num>
                        <m:func>
                          <m:funcPr>
                            <m:ctrlPr>
                              <a:rPr lang="en-US" sz="3200" b="0" i="1" smtClean="0">
                                <a:latin typeface="Cambria Math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US" sz="3200" b="0" i="0" smtClean="0">
                                <a:latin typeface="Cambria Math"/>
                              </a:rPr>
                              <m:t>sin</m:t>
                            </m:r>
                          </m:fName>
                          <m:e>
                            <m:r>
                              <a:rPr lang="en-US" sz="3200" b="0" i="1" smtClean="0">
                                <a:latin typeface="Cambria Math"/>
                              </a:rPr>
                              <m:t>𝐴</m:t>
                            </m:r>
                          </m:e>
                        </m:func>
                      </m:num>
                      <m:den>
                        <m:r>
                          <a:rPr lang="en-US" sz="3200" b="0" i="1" smtClean="0">
                            <a:latin typeface="Cambria Math"/>
                          </a:rPr>
                          <m:t>𝑎</m:t>
                        </m:r>
                      </m:den>
                    </m:f>
                    <m:r>
                      <a:rPr lang="en-US" sz="3200" b="0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sz="3200" b="0" i="1" smtClean="0">
                            <a:latin typeface="Cambria Math"/>
                          </a:rPr>
                        </m:ctrlPr>
                      </m:fPr>
                      <m:num>
                        <m:func>
                          <m:funcPr>
                            <m:ctrlPr>
                              <a:rPr lang="en-US" sz="3200" b="0" i="1" smtClean="0">
                                <a:latin typeface="Cambria Math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US" sz="3200" b="0" i="0" smtClean="0">
                                <a:latin typeface="Cambria Math"/>
                              </a:rPr>
                              <m:t>sin</m:t>
                            </m:r>
                          </m:fName>
                          <m:e>
                            <m:r>
                              <a:rPr lang="en-US" sz="3200" b="0" i="1" smtClean="0">
                                <a:latin typeface="Cambria Math"/>
                              </a:rPr>
                              <m:t>𝐵</m:t>
                            </m:r>
                          </m:e>
                        </m:func>
                      </m:num>
                      <m:den>
                        <m:r>
                          <a:rPr lang="en-US" sz="3200" b="0" i="1" smtClean="0">
                            <a:latin typeface="Cambria Math"/>
                          </a:rPr>
                          <m:t>𝑏</m:t>
                        </m:r>
                      </m:den>
                    </m:f>
                    <m:r>
                      <a:rPr lang="en-US" sz="3200" b="0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sz="3200" b="0" i="1" smtClean="0">
                            <a:latin typeface="Cambria Math"/>
                          </a:rPr>
                        </m:ctrlPr>
                      </m:fPr>
                      <m:num>
                        <m:func>
                          <m:funcPr>
                            <m:ctrlPr>
                              <a:rPr lang="en-US" sz="3200" b="0" i="1" smtClean="0">
                                <a:latin typeface="Cambria Math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US" sz="3200" b="0" i="0" smtClean="0">
                                <a:latin typeface="Cambria Math"/>
                              </a:rPr>
                              <m:t>sin</m:t>
                            </m:r>
                          </m:fName>
                          <m:e>
                            <m:r>
                              <a:rPr lang="en-US" sz="3200" b="0" i="1" smtClean="0">
                                <a:latin typeface="Cambria Math"/>
                              </a:rPr>
                              <m:t>𝐶</m:t>
                            </m:r>
                          </m:e>
                        </m:func>
                      </m:num>
                      <m:den>
                        <m:r>
                          <a:rPr lang="en-US" sz="3200" b="0" i="1" smtClean="0">
                            <a:latin typeface="Cambria Math"/>
                          </a:rPr>
                          <m:t>𝑐</m:t>
                        </m:r>
                      </m:den>
                    </m:f>
                  </m:oMath>
                </a14:m>
                <a:endParaRPr lang="en-US" sz="32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3"/>
                <a:stretch>
                  <a:fillRect l="-963" t="-107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3193" y="2743200"/>
            <a:ext cx="4280807" cy="2400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400980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13.5 Apply the Law of </a:t>
            </a:r>
            <a:r>
              <a:rPr lang="en-US" dirty="0" err="1"/>
              <a:t>Sines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Solve </a:t>
            </a:r>
            <a:r>
              <a:rPr lang="el-GR" dirty="0" smtClean="0"/>
              <a:t>Δ</a:t>
            </a:r>
            <a:r>
              <a:rPr lang="en-US" dirty="0" smtClean="0"/>
              <a:t>ABC if…</a:t>
            </a:r>
          </a:p>
          <a:p>
            <a:pPr lvl="1"/>
            <a:r>
              <a:rPr lang="en-US" dirty="0" smtClean="0"/>
              <a:t>A = 51°, B = 44°, c = 11</a:t>
            </a:r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3193" y="914400"/>
            <a:ext cx="4280807" cy="2419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63212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13.5 Apply the Law of </a:t>
            </a:r>
            <a:r>
              <a:rPr lang="en-US" dirty="0" err="1"/>
              <a:t>Sines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err="1" smtClean="0"/>
              <a:t>Indeterminant</a:t>
            </a:r>
            <a:r>
              <a:rPr lang="en-US" dirty="0" smtClean="0"/>
              <a:t> Case (SSA)</a:t>
            </a:r>
          </a:p>
          <a:p>
            <a:pPr lvl="1"/>
            <a:r>
              <a:rPr lang="en-US" dirty="0" smtClean="0"/>
              <a:t>Maybe no triangle, one triangle, or two triangles</a:t>
            </a:r>
          </a:p>
          <a:p>
            <a:r>
              <a:rPr lang="en-US" dirty="0" smtClean="0"/>
              <a:t>In these examples, you know a, b, A</a:t>
            </a:r>
          </a:p>
          <a:p>
            <a:r>
              <a:rPr lang="en-US" dirty="0" smtClean="0"/>
              <a:t>If A &gt; 90° and…</a:t>
            </a:r>
          </a:p>
          <a:p>
            <a:pPr lvl="1"/>
            <a:r>
              <a:rPr lang="en-US" dirty="0" smtClean="0"/>
              <a:t>a ≤ b </a:t>
            </a:r>
            <a:r>
              <a:rPr lang="en-US" dirty="0" smtClean="0">
                <a:sym typeface="Wingdings" pitchFamily="2" charset="2"/>
              </a:rPr>
              <a:t> no triangle</a:t>
            </a:r>
          </a:p>
          <a:p>
            <a:pPr lvl="1"/>
            <a:endParaRPr lang="en-US" dirty="0">
              <a:sym typeface="Wingdings" pitchFamily="2" charset="2"/>
            </a:endParaRPr>
          </a:p>
          <a:p>
            <a:pPr lvl="1"/>
            <a:endParaRPr lang="en-US" dirty="0" smtClean="0">
              <a:sym typeface="Wingdings" pitchFamily="2" charset="2"/>
            </a:endParaRPr>
          </a:p>
          <a:p>
            <a:pPr lvl="1"/>
            <a:r>
              <a:rPr lang="en-US" dirty="0" smtClean="0">
                <a:sym typeface="Wingdings" pitchFamily="2" charset="2"/>
              </a:rPr>
              <a:t>a &gt; b  1 triangle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3401" y="2343150"/>
            <a:ext cx="2581275" cy="12712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88027" y="3771901"/>
            <a:ext cx="2436648" cy="1241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625989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13.5 Apply the Law of </a:t>
            </a:r>
            <a:r>
              <a:rPr lang="en-US" dirty="0" err="1"/>
              <a:t>Sines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&lt; 90° and…	(h = b sin A)</a:t>
            </a:r>
          </a:p>
          <a:p>
            <a:pPr lvl="1"/>
            <a:r>
              <a:rPr lang="en-US" dirty="0" smtClean="0"/>
              <a:t>h &gt; a </a:t>
            </a:r>
            <a:r>
              <a:rPr lang="en-US" dirty="0" smtClean="0">
                <a:sym typeface="Wingdings" pitchFamily="2" charset="2"/>
              </a:rPr>
              <a:t> no triangle</a:t>
            </a:r>
          </a:p>
          <a:p>
            <a:pPr lvl="1"/>
            <a:endParaRPr lang="en-US" dirty="0" smtClean="0">
              <a:sym typeface="Wingdings" pitchFamily="2" charset="2"/>
            </a:endParaRPr>
          </a:p>
          <a:p>
            <a:pPr lvl="1"/>
            <a:endParaRPr lang="en-US" dirty="0" smtClean="0">
              <a:sym typeface="Wingdings" pitchFamily="2" charset="2"/>
            </a:endParaRPr>
          </a:p>
          <a:p>
            <a:pPr lvl="1"/>
            <a:r>
              <a:rPr lang="en-US" dirty="0" smtClean="0">
                <a:sym typeface="Wingdings" pitchFamily="2" charset="2"/>
              </a:rPr>
              <a:t>h = a  one triangle</a:t>
            </a:r>
            <a:endParaRPr lang="en-US" dirty="0">
              <a:sym typeface="Wingdings" pitchFamily="2" charset="2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201" y="1085850"/>
            <a:ext cx="3419475" cy="13500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201" y="2594610"/>
            <a:ext cx="3419475" cy="16354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037172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13.5 Apply the Law of </a:t>
            </a:r>
            <a:r>
              <a:rPr lang="en-US" dirty="0" err="1"/>
              <a:t>Sines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742950" lvl="2" indent="-342900">
              <a:buFont typeface="Wingdings 2" pitchFamily="18" charset="2"/>
              <a:buChar char=""/>
            </a:pPr>
            <a:r>
              <a:rPr lang="en-US" dirty="0" smtClean="0"/>
              <a:t>a ≥ b </a:t>
            </a:r>
            <a:r>
              <a:rPr lang="en-US" dirty="0" smtClean="0">
                <a:sym typeface="Wingdings" pitchFamily="2" charset="2"/>
              </a:rPr>
              <a:t> one triangle</a:t>
            </a:r>
            <a:endParaRPr lang="en-US" dirty="0" smtClean="0"/>
          </a:p>
          <a:p>
            <a:pPr marL="742950" lvl="2" indent="-342900">
              <a:buFont typeface="Wingdings 2" pitchFamily="18" charset="2"/>
              <a:buChar char=""/>
            </a:pPr>
            <a:endParaRPr lang="en-US" dirty="0"/>
          </a:p>
          <a:p>
            <a:pPr marL="742950" lvl="2" indent="-342900">
              <a:buFont typeface="Wingdings 2" pitchFamily="18" charset="2"/>
              <a:buChar char=""/>
            </a:pPr>
            <a:endParaRPr lang="en-US" dirty="0" smtClean="0"/>
          </a:p>
          <a:p>
            <a:pPr marL="742950" lvl="2" indent="-342900">
              <a:buFont typeface="Wingdings 2" pitchFamily="18" charset="2"/>
              <a:buChar char=""/>
            </a:pPr>
            <a:endParaRPr lang="en-US" dirty="0"/>
          </a:p>
          <a:p>
            <a:pPr marL="742950" lvl="2" indent="-342900">
              <a:buFont typeface="Wingdings 2" pitchFamily="18" charset="2"/>
              <a:buChar char=""/>
            </a:pPr>
            <a:r>
              <a:rPr lang="en-US" dirty="0" smtClean="0"/>
              <a:t>h </a:t>
            </a:r>
            <a:r>
              <a:rPr lang="en-US" dirty="0"/>
              <a:t>&lt; a &lt; b </a:t>
            </a:r>
            <a:r>
              <a:rPr lang="en-US" dirty="0">
                <a:sym typeface="Wingdings" pitchFamily="2" charset="2"/>
              </a:rPr>
              <a:t> two triangles</a:t>
            </a:r>
            <a:endParaRPr lang="en-US" dirty="0"/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39361" y="2451147"/>
            <a:ext cx="3308279" cy="1314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61175" y="909050"/>
            <a:ext cx="4464649" cy="14369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533503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13.5 Apply the Law of </a:t>
            </a:r>
            <a:r>
              <a:rPr lang="en-US" dirty="0" err="1"/>
              <a:t>Sines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Solve </a:t>
            </a:r>
            <a:r>
              <a:rPr lang="el-GR" dirty="0" smtClean="0"/>
              <a:t>Δ</a:t>
            </a:r>
            <a:r>
              <a:rPr lang="en-US" dirty="0" smtClean="0"/>
              <a:t>ABC</a:t>
            </a:r>
          </a:p>
          <a:p>
            <a:pPr lvl="1"/>
            <a:r>
              <a:rPr lang="en-US" dirty="0" smtClean="0"/>
              <a:t>A = 122°, a = 18, b = 12</a:t>
            </a:r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A = 36°, a = 9, b = 12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70540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13.5 Apply the Law of </a:t>
            </a:r>
            <a:r>
              <a:rPr lang="en-US" dirty="0" err="1"/>
              <a:t>Sines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77500" lnSpcReduction="20000"/>
              </a:bodyPr>
              <a:lstStyle/>
              <a:p>
                <a:r>
                  <a:rPr lang="en-US" dirty="0" smtClean="0"/>
                  <a:t>Area of Triangle</a:t>
                </a:r>
              </a:p>
              <a:p>
                <a:pPr lvl="1"/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𝐴𝑟𝑒𝑎</m:t>
                    </m:r>
                    <m:r>
                      <a:rPr lang="en-US" b="0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latin typeface="Cambria Math"/>
                          </a:rPr>
                          <m:t>2</m:t>
                        </m:r>
                      </m:den>
                    </m:f>
                    <m:r>
                      <a:rPr lang="en-US" b="0" i="1" smtClean="0">
                        <a:latin typeface="Cambria Math"/>
                      </a:rPr>
                      <m:t>𝑏h</m:t>
                    </m:r>
                  </m:oMath>
                </a14:m>
                <a:endParaRPr lang="en-US" b="0" dirty="0" smtClean="0"/>
              </a:p>
              <a:p>
                <a:pPr lvl="1"/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h</m:t>
                    </m:r>
                    <m:r>
                      <a:rPr lang="en-US" b="0" i="1" smtClean="0">
                        <a:latin typeface="Cambria Math"/>
                      </a:rPr>
                      <m:t>=</m:t>
                    </m:r>
                    <m:r>
                      <a:rPr lang="en-US" b="0" i="1" smtClean="0">
                        <a:latin typeface="Cambria Math"/>
                      </a:rPr>
                      <m:t>𝑐</m:t>
                    </m:r>
                    <m:func>
                      <m:funcPr>
                        <m:ctrlPr>
                          <a:rPr lang="en-US" b="0" i="1" smtClean="0">
                            <a:latin typeface="Cambria Math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/>
                          </a:rPr>
                          <m:t>sin</m:t>
                        </m:r>
                      </m:fName>
                      <m:e>
                        <m:r>
                          <a:rPr lang="en-US" b="0" i="1" smtClean="0">
                            <a:latin typeface="Cambria Math"/>
                          </a:rPr>
                          <m:t>𝐴</m:t>
                        </m:r>
                      </m:e>
                    </m:func>
                  </m:oMath>
                </a14:m>
                <a:endParaRPr lang="en-US" b="0" dirty="0" smtClean="0"/>
              </a:p>
              <a:p>
                <a:pPr lvl="1"/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rgbClr val="FFFF00"/>
                        </a:solidFill>
                        <a:latin typeface="Cambria Math"/>
                      </a:rPr>
                      <m:t>𝐴𝑟𝑒𝑎</m:t>
                    </m:r>
                    <m:r>
                      <a:rPr lang="en-US" b="0" i="1" smtClean="0">
                        <a:solidFill>
                          <a:srgbClr val="FFFF00"/>
                        </a:solidFill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b="0" i="1" smtClean="0">
                            <a:solidFill>
                              <a:srgbClr val="FFFF00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rgbClr val="FFFF00"/>
                            </a:solidFill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solidFill>
                              <a:srgbClr val="FFFF00"/>
                            </a:solidFill>
                            <a:latin typeface="Cambria Math"/>
                          </a:rPr>
                          <m:t>2</m:t>
                        </m:r>
                      </m:den>
                    </m:f>
                    <m:r>
                      <a:rPr lang="en-US" b="0" i="1" smtClean="0">
                        <a:solidFill>
                          <a:srgbClr val="FFFF00"/>
                        </a:solidFill>
                        <a:latin typeface="Cambria Math"/>
                      </a:rPr>
                      <m:t>𝑏𝑐</m:t>
                    </m:r>
                    <m:func>
                      <m:funcPr>
                        <m:ctrlPr>
                          <a:rPr lang="en-US" b="0" i="1" smtClean="0">
                            <a:solidFill>
                              <a:srgbClr val="FFFF00"/>
                            </a:solidFill>
                            <a:latin typeface="Cambria Math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b="0" i="0" smtClean="0">
                            <a:solidFill>
                              <a:srgbClr val="FFFF00"/>
                            </a:solidFill>
                            <a:latin typeface="Cambria Math"/>
                          </a:rPr>
                          <m:t>sin</m:t>
                        </m:r>
                      </m:fName>
                      <m:e>
                        <m:r>
                          <a:rPr lang="en-US" b="0" i="1" smtClean="0">
                            <a:solidFill>
                              <a:srgbClr val="FFFF00"/>
                            </a:solidFill>
                            <a:latin typeface="Cambria Math"/>
                          </a:rPr>
                          <m:t>𝐴</m:t>
                        </m:r>
                      </m:e>
                    </m:func>
                  </m:oMath>
                </a14:m>
                <a:endParaRPr lang="en-US" dirty="0" smtClean="0"/>
              </a:p>
              <a:p>
                <a:r>
                  <a:rPr lang="en-US" dirty="0" smtClean="0"/>
                  <a:t>Find the area of </a:t>
                </a:r>
                <a:r>
                  <a:rPr lang="el-GR" dirty="0" smtClean="0"/>
                  <a:t>Δ</a:t>
                </a:r>
                <a:r>
                  <a:rPr lang="en-US" dirty="0" smtClean="0"/>
                  <a:t>ABC with…</a:t>
                </a:r>
              </a:p>
              <a:p>
                <a:pPr lvl="1"/>
                <a:r>
                  <a:rPr lang="en-US" dirty="0" smtClean="0"/>
                  <a:t>a = 10, b = 14, C = 46° </a:t>
                </a:r>
              </a:p>
              <a:p>
                <a:pPr lvl="1"/>
                <a:endParaRPr lang="en-US" dirty="0"/>
              </a:p>
              <a:p>
                <a:endParaRPr lang="en-US" dirty="0" smtClean="0"/>
              </a:p>
              <a:p>
                <a:r>
                  <a:rPr lang="en-US" i="1" dirty="0"/>
                  <a:t>886 #1-25 odd, 29-39 odd, 43, </a:t>
                </a:r>
                <a:r>
                  <a:rPr lang="en-US" i="1" dirty="0" smtClean="0"/>
                  <a:t>45 + 4 = 25</a:t>
                </a:r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3"/>
                <a:stretch>
                  <a:fillRect l="-963" t="-2022" b="-161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1085850"/>
            <a:ext cx="4114800" cy="21737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674978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Quiz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3" action="ppaction://hlinkpres?slideindex=1&amp;slidetitle="/>
              </a:rPr>
              <a:t>13.5 Homework Quiz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1096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13.1 Use Trigonometry with Right Triangles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Content Placeholder 4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en-US" dirty="0" smtClean="0"/>
                  <a:t>Evaluate the six trigonometric functions of the angle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𝜃</m:t>
                    </m:r>
                  </m:oMath>
                </a14:m>
                <a:r>
                  <a:rPr lang="en-US" dirty="0" smtClean="0"/>
                  <a:t>.</a:t>
                </a:r>
              </a:p>
              <a:p>
                <a:endParaRPr lang="en-US" dirty="0"/>
              </a:p>
              <a:p>
                <a:endParaRPr lang="en-US" dirty="0" smtClean="0"/>
              </a:p>
              <a:p>
                <a:endParaRPr lang="en-US" dirty="0"/>
              </a:p>
              <a:p>
                <a:endParaRPr lang="en-US" dirty="0" smtClean="0"/>
              </a:p>
              <a:p>
                <a:endParaRPr lang="en-US" dirty="0"/>
              </a:p>
              <a:p>
                <a:endParaRPr lang="en-US" dirty="0" smtClean="0"/>
              </a:p>
            </p:txBody>
          </p:sp>
        </mc:Choice>
        <mc:Fallback xmlns="">
          <p:sp>
            <p:nvSpPr>
              <p:cNvPr id="5" name="Content Placeholder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3"/>
                <a:stretch>
                  <a:fillRect l="-963" t="-143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1" y="1600201"/>
            <a:ext cx="3026229" cy="1943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6324" y="1600201"/>
            <a:ext cx="3686293" cy="1943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201527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13.6 Apply the Law of Cosines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92500" lnSpcReduction="10000"/>
              </a:bodyPr>
              <a:lstStyle/>
              <a:p>
                <a:r>
                  <a:rPr lang="en-US" dirty="0" smtClean="0"/>
                  <a:t>When you need to solve a triangle and can’t use Law of </a:t>
                </a:r>
                <a:r>
                  <a:rPr lang="en-US" dirty="0" err="1" smtClean="0"/>
                  <a:t>Sines</a:t>
                </a:r>
                <a:r>
                  <a:rPr lang="en-US" dirty="0" smtClean="0"/>
                  <a:t>,  use Law of Cosines</a:t>
                </a:r>
              </a:p>
              <a:p>
                <a:pPr lvl="1"/>
                <a:r>
                  <a:rPr lang="en-US" dirty="0" smtClean="0"/>
                  <a:t>2 Sides and Included angle (SAS)</a:t>
                </a:r>
              </a:p>
              <a:p>
                <a:pPr lvl="1"/>
                <a:r>
                  <a:rPr lang="en-US" dirty="0" smtClean="0"/>
                  <a:t>3 Sides (SSS)</a:t>
                </a:r>
              </a:p>
              <a:p>
                <a:r>
                  <a:rPr lang="en-US" dirty="0" smtClean="0"/>
                  <a:t>Law of Cosines</a:t>
                </a:r>
              </a:p>
              <a:p>
                <a:pPr lvl="1"/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/>
                          </a:rPr>
                          <m:t>𝑎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en-US" b="0" i="1" smtClean="0"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en-US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/>
                          </a:rPr>
                          <m:t>𝑏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en-US" b="0" i="1" smtClean="0">
                        <a:latin typeface="Cambria Math"/>
                      </a:rPr>
                      <m:t>+</m:t>
                    </m:r>
                    <m:sSup>
                      <m:sSupPr>
                        <m:ctrlPr>
                          <a:rPr lang="en-US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/>
                          </a:rPr>
                          <m:t>𝑐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en-US" b="0" i="1" smtClean="0">
                        <a:latin typeface="Cambria Math"/>
                      </a:rPr>
                      <m:t>−2</m:t>
                    </m:r>
                    <m:r>
                      <a:rPr lang="en-US" b="0" i="1" smtClean="0">
                        <a:latin typeface="Cambria Math"/>
                      </a:rPr>
                      <m:t>𝑏𝑐</m:t>
                    </m:r>
                    <m:func>
                      <m:funcPr>
                        <m:ctrlPr>
                          <a:rPr lang="en-US" b="0" i="1" smtClean="0">
                            <a:latin typeface="Cambria Math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/>
                          </a:rPr>
                          <m:t>cos</m:t>
                        </m:r>
                      </m:fName>
                      <m:e>
                        <m:r>
                          <a:rPr lang="en-US" b="0" i="1" smtClean="0">
                            <a:latin typeface="Cambria Math"/>
                          </a:rPr>
                          <m:t>𝐴</m:t>
                        </m:r>
                      </m:e>
                    </m:func>
                  </m:oMath>
                </a14:m>
                <a:endParaRPr lang="en-US" b="0" dirty="0" smtClean="0"/>
              </a:p>
              <a:p>
                <a:pPr lvl="1"/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/>
                          </a:rPr>
                          <m:t>𝑏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en-US" b="0" i="1" smtClean="0"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en-US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/>
                          </a:rPr>
                          <m:t>𝑎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en-US" b="0" i="1" smtClean="0">
                        <a:latin typeface="Cambria Math"/>
                      </a:rPr>
                      <m:t>+</m:t>
                    </m:r>
                    <m:sSup>
                      <m:sSupPr>
                        <m:ctrlPr>
                          <a:rPr lang="en-US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/>
                          </a:rPr>
                          <m:t>𝑐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en-US" b="0" i="1" smtClean="0">
                        <a:latin typeface="Cambria Math"/>
                      </a:rPr>
                      <m:t>−2</m:t>
                    </m:r>
                    <m:r>
                      <a:rPr lang="en-US" b="0" i="1" smtClean="0">
                        <a:latin typeface="Cambria Math"/>
                      </a:rPr>
                      <m:t>𝑎𝑐</m:t>
                    </m:r>
                    <m:func>
                      <m:funcPr>
                        <m:ctrlPr>
                          <a:rPr lang="en-US" b="0" i="1" smtClean="0">
                            <a:latin typeface="Cambria Math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/>
                          </a:rPr>
                          <m:t>cos</m:t>
                        </m:r>
                      </m:fName>
                      <m:e>
                        <m:r>
                          <a:rPr lang="en-US" b="0" i="1" smtClean="0">
                            <a:latin typeface="Cambria Math"/>
                          </a:rPr>
                          <m:t>𝐵</m:t>
                        </m:r>
                      </m:e>
                    </m:func>
                  </m:oMath>
                </a14:m>
                <a:endParaRPr lang="en-US" b="0" dirty="0" smtClean="0"/>
              </a:p>
              <a:p>
                <a:pPr lvl="1"/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/>
                          </a:rPr>
                          <m:t>𝑐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en-US" b="0" i="1" smtClean="0"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en-US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/>
                          </a:rPr>
                          <m:t>𝑎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en-US" b="0" i="1" smtClean="0">
                        <a:latin typeface="Cambria Math"/>
                      </a:rPr>
                      <m:t>+</m:t>
                    </m:r>
                    <m:sSup>
                      <m:sSupPr>
                        <m:ctrlPr>
                          <a:rPr lang="en-US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/>
                          </a:rPr>
                          <m:t>𝑏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en-US" b="0" i="1" smtClean="0">
                        <a:latin typeface="Cambria Math"/>
                      </a:rPr>
                      <m:t>−2</m:t>
                    </m:r>
                    <m:r>
                      <a:rPr lang="en-US" b="0" i="1" smtClean="0">
                        <a:latin typeface="Cambria Math"/>
                      </a:rPr>
                      <m:t>𝑎𝑏</m:t>
                    </m:r>
                    <m:func>
                      <m:funcPr>
                        <m:ctrlPr>
                          <a:rPr lang="en-US" b="0" i="1" smtClean="0">
                            <a:latin typeface="Cambria Math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/>
                          </a:rPr>
                          <m:t>cos</m:t>
                        </m:r>
                      </m:fName>
                      <m:e>
                        <m:r>
                          <a:rPr lang="en-US" b="0" i="1" smtClean="0">
                            <a:latin typeface="Cambria Math"/>
                          </a:rPr>
                          <m:t>𝐶</m:t>
                        </m:r>
                      </m:e>
                    </m:func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3"/>
                <a:stretch>
                  <a:fillRect l="-963" t="-107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3902" y="2457450"/>
            <a:ext cx="3785658" cy="2400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337119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13.6 Apply the Law of Cosines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Solve </a:t>
            </a:r>
            <a:r>
              <a:rPr lang="el-GR" dirty="0" smtClean="0"/>
              <a:t>Δ</a:t>
            </a:r>
            <a:r>
              <a:rPr lang="en-US" dirty="0" smtClean="0"/>
              <a:t>ABC if…</a:t>
            </a:r>
          </a:p>
          <a:p>
            <a:pPr lvl="1"/>
            <a:r>
              <a:rPr lang="en-US" dirty="0" smtClean="0"/>
              <a:t>a = 8, c = 10, B = 48°</a:t>
            </a:r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a = 14, b = 16, c = 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33888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13.6 Apply the Law of Cosines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200150"/>
                <a:ext cx="8229600" cy="3657600"/>
              </a:xfrm>
            </p:spPr>
            <p:txBody>
              <a:bodyPr>
                <a:normAutofit fontScale="92500" lnSpcReduction="20000"/>
              </a:bodyPr>
              <a:lstStyle/>
              <a:p>
                <a:r>
                  <a:rPr lang="en-US" dirty="0" smtClean="0"/>
                  <a:t>Heron’s Area Formula</a:t>
                </a:r>
              </a:p>
              <a:p>
                <a:pPr lvl="1"/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𝐴𝑟𝑒𝑎</m:t>
                    </m:r>
                    <m:r>
                      <a:rPr lang="en-US" b="0" i="1" smtClean="0">
                        <a:latin typeface="Cambria Math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b="0" i="1" smtClean="0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en-US" b="0" i="1" smtClean="0">
                            <a:latin typeface="Cambria Math"/>
                          </a:rPr>
                          <m:t>𝑠</m:t>
                        </m:r>
                        <m:d>
                          <m:dPr>
                            <m:ctrlPr>
                              <a:rPr lang="en-US" b="0" i="1" smtClean="0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𝑠</m:t>
                            </m:r>
                            <m:r>
                              <a:rPr lang="en-US" b="0" i="1" smtClean="0">
                                <a:latin typeface="Cambria Math"/>
                              </a:rPr>
                              <m:t>−</m:t>
                            </m:r>
                            <m:r>
                              <a:rPr lang="en-US" b="0" i="1" smtClean="0">
                                <a:latin typeface="Cambria Math"/>
                              </a:rPr>
                              <m:t>𝑎</m:t>
                            </m:r>
                          </m:e>
                        </m:d>
                        <m:d>
                          <m:dPr>
                            <m:ctrlPr>
                              <a:rPr lang="en-US" b="0" i="1" smtClean="0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𝑠</m:t>
                            </m:r>
                            <m:r>
                              <a:rPr lang="en-US" b="0" i="1" smtClean="0">
                                <a:latin typeface="Cambria Math"/>
                              </a:rPr>
                              <m:t>−</m:t>
                            </m:r>
                            <m:r>
                              <a:rPr lang="en-US" b="0" i="1" smtClean="0">
                                <a:latin typeface="Cambria Math"/>
                              </a:rPr>
                              <m:t>𝑏</m:t>
                            </m:r>
                          </m:e>
                        </m:d>
                        <m:d>
                          <m:dPr>
                            <m:ctrlPr>
                              <a:rPr lang="en-US" b="0" i="1" smtClean="0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𝑠</m:t>
                            </m:r>
                            <m:r>
                              <a:rPr lang="en-US" b="0" i="1" smtClean="0">
                                <a:latin typeface="Cambria Math"/>
                              </a:rPr>
                              <m:t>−</m:t>
                            </m:r>
                            <m:r>
                              <a:rPr lang="en-US" b="0" i="1" smtClean="0">
                                <a:latin typeface="Cambria Math"/>
                              </a:rPr>
                              <m:t>𝑐</m:t>
                            </m:r>
                          </m:e>
                        </m:d>
                      </m:e>
                    </m:rad>
                  </m:oMath>
                </a14:m>
                <a:endParaRPr lang="en-US" dirty="0" smtClean="0"/>
              </a:p>
              <a:p>
                <a:pPr lvl="2"/>
                <a:r>
                  <a:rPr lang="en-US" dirty="0" smtClean="0"/>
                  <a:t>Where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𝑠</m:t>
                    </m:r>
                    <m:r>
                      <a:rPr lang="en-US" b="0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latin typeface="Cambria Math"/>
                          </a:rPr>
                          <m:t>2</m:t>
                        </m:r>
                      </m:den>
                    </m:f>
                    <m:d>
                      <m:dPr>
                        <m:ctrlPr>
                          <a:rPr lang="en-US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𝑎</m:t>
                        </m:r>
                        <m:r>
                          <a:rPr lang="en-US" b="0" i="1" smtClean="0">
                            <a:latin typeface="Cambria Math"/>
                          </a:rPr>
                          <m:t>+</m:t>
                        </m:r>
                        <m:r>
                          <a:rPr lang="en-US" b="0" i="1" smtClean="0">
                            <a:latin typeface="Cambria Math"/>
                          </a:rPr>
                          <m:t>𝑏</m:t>
                        </m:r>
                        <m:r>
                          <a:rPr lang="en-US" b="0" i="1" smtClean="0">
                            <a:latin typeface="Cambria Math"/>
                          </a:rPr>
                          <m:t>+</m:t>
                        </m:r>
                        <m:r>
                          <a:rPr lang="en-US" b="0" i="1" smtClean="0">
                            <a:latin typeface="Cambria Math"/>
                          </a:rPr>
                          <m:t>𝑐</m:t>
                        </m:r>
                      </m:e>
                    </m:d>
                  </m:oMath>
                </a14:m>
                <a:endParaRPr lang="en-US" b="0" dirty="0" smtClean="0"/>
              </a:p>
              <a:p>
                <a:r>
                  <a:rPr lang="en-US" dirty="0" smtClean="0"/>
                  <a:t>Find the area of </a:t>
                </a:r>
                <a:r>
                  <a:rPr lang="el-GR" dirty="0" smtClean="0"/>
                  <a:t>Δ</a:t>
                </a:r>
                <a:r>
                  <a:rPr lang="en-US" dirty="0" smtClean="0"/>
                  <a:t>ABC</a:t>
                </a:r>
              </a:p>
              <a:p>
                <a:endParaRPr lang="en-US" dirty="0"/>
              </a:p>
              <a:p>
                <a:endParaRPr lang="en-US" dirty="0" smtClean="0"/>
              </a:p>
              <a:p>
                <a:endParaRPr lang="en-US" dirty="0"/>
              </a:p>
              <a:p>
                <a:endParaRPr lang="en-US" dirty="0" smtClean="0"/>
              </a:p>
              <a:p>
                <a:r>
                  <a:rPr lang="en-US" i="1" dirty="0"/>
                  <a:t>892 #3-31 odd, 37-45 </a:t>
                </a:r>
                <a:r>
                  <a:rPr lang="en-US" i="1" dirty="0" smtClean="0"/>
                  <a:t>odd + 0 = 20</a:t>
                </a:r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600200"/>
                <a:ext cx="8229600" cy="4876800"/>
              </a:xfrm>
              <a:blipFill rotWithShape="1">
                <a:blip r:embed="rId3"/>
                <a:stretch>
                  <a:fillRect l="-963" t="-1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2286001"/>
            <a:ext cx="4419600" cy="19073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114569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Quiz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>
                <a:hlinkClick r:id="rId3" action="ppaction://hlinkpres?slideindex=1&amp;slidetitle="/>
              </a:rPr>
              <a:t>13.6 </a:t>
            </a:r>
            <a:r>
              <a:rPr lang="en-US" dirty="0" smtClean="0">
                <a:hlinkClick r:id="rId3" action="ppaction://hlinkpres?slideindex=1&amp;slidetitle="/>
              </a:rPr>
              <a:t>Homework Quiz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109605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13.Review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i="1" dirty="0" smtClean="0"/>
              <a:t>901 #choose 20 = 20</a:t>
            </a:r>
            <a:endParaRPr lang="en-US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2023" y="0"/>
            <a:ext cx="4371977" cy="5143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91861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13.1 Use Trigonometry with Right Triangles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In a right triangle,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𝜃</m:t>
                    </m:r>
                  </m:oMath>
                </a14:m>
                <a:r>
                  <a:rPr lang="en-US" dirty="0"/>
                  <a:t> is an acute angle and </a:t>
                </a:r>
              </a:p>
              <a:p>
                <a:pPr marL="400050" lvl="1" indent="0">
                  <a:buNone/>
                </a:pPr>
                <a14:m>
                  <m:oMath xmlns:m="http://schemas.openxmlformats.org/officeDocument/2006/math">
                    <m:func>
                      <m:funcPr>
                        <m:ctrlPr>
                          <a:rPr lang="en-US" i="1">
                            <a:latin typeface="Cambria Math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>
                            <a:latin typeface="Cambria Math"/>
                          </a:rPr>
                          <m:t>cos</m:t>
                        </m:r>
                      </m:fName>
                      <m:e>
                        <m:r>
                          <a:rPr lang="en-US" i="1">
                            <a:latin typeface="Cambria Math"/>
                          </a:rPr>
                          <m:t>𝜃</m:t>
                        </m:r>
                      </m:e>
                    </m:func>
                    <m:r>
                      <a:rPr lang="en-US" i="1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i="1">
                            <a:latin typeface="Cambria Math"/>
                          </a:rPr>
                          <m:t>7</m:t>
                        </m:r>
                      </m:num>
                      <m:den>
                        <m:r>
                          <a:rPr lang="en-US" i="1">
                            <a:latin typeface="Cambria Math"/>
                          </a:rPr>
                          <m:t>10</m:t>
                        </m:r>
                      </m:den>
                    </m:f>
                  </m:oMath>
                </a14:m>
                <a:r>
                  <a:rPr lang="en-US" dirty="0"/>
                  <a:t>.  What is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i="1">
                            <a:latin typeface="Cambria Math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>
                            <a:latin typeface="Cambria Math"/>
                          </a:rPr>
                          <m:t>sin</m:t>
                        </m:r>
                      </m:fName>
                      <m:e>
                        <m:r>
                          <a:rPr lang="en-US" i="1">
                            <a:latin typeface="Cambria Math"/>
                          </a:rPr>
                          <m:t>𝜃</m:t>
                        </m:r>
                      </m:e>
                    </m:func>
                  </m:oMath>
                </a14:m>
                <a:r>
                  <a:rPr lang="en-US" dirty="0"/>
                  <a:t>?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963" t="-143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80857586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13.1 Use Trigonometry with Right Triangles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Special Right Triangles</a:t>
            </a:r>
          </a:p>
          <a:p>
            <a:r>
              <a:rPr lang="en-US" dirty="0" smtClean="0"/>
              <a:t>30° - 60° - 90° 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45° - 45° - 90° 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7000" y="742950"/>
            <a:ext cx="2064370" cy="304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1800" y="2486186"/>
            <a:ext cx="2447925" cy="26573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95042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13.1 Use Trigonometry with Right Triangles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Use the diagram to solve the right triangle if…</a:t>
            </a:r>
          </a:p>
          <a:p>
            <a:r>
              <a:rPr lang="en-US" dirty="0" smtClean="0"/>
              <a:t>B = 45°, c = 5</a:t>
            </a:r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B = 60°, a = 7</a:t>
            </a:r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A = 32°, b = 10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4800" y="819150"/>
            <a:ext cx="4914900" cy="2524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325558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13.1 Use Trigonometry with Right Triangles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Find the distance between Powell Point and </a:t>
            </a:r>
            <a:r>
              <a:rPr lang="en-US" dirty="0" err="1" smtClean="0"/>
              <a:t>Widforss</a:t>
            </a:r>
            <a:r>
              <a:rPr lang="en-US" dirty="0" smtClean="0"/>
              <a:t> Point.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i="1" dirty="0"/>
              <a:t>856 #1-27 odd, 31, 33, </a:t>
            </a:r>
            <a:r>
              <a:rPr lang="en-US" i="1" dirty="0" smtClean="0"/>
              <a:t>37 + 3 = 20</a:t>
            </a:r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1201" y="1559940"/>
            <a:ext cx="3352800" cy="35835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213342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Quiz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3" action="ppaction://hlinkpres?slideindex=1&amp;slidetitle="/>
              </a:rPr>
              <a:t>13.1 Homework Quiz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2523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Green Fractal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Green Fractal</Template>
  <TotalTime>3457</TotalTime>
  <Words>3230</Words>
  <Application>Microsoft Office PowerPoint</Application>
  <PresentationFormat>On-screen Show (16:9)</PresentationFormat>
  <Paragraphs>497</Paragraphs>
  <Slides>44</Slides>
  <Notes>42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44</vt:i4>
      </vt:variant>
    </vt:vector>
  </HeadingPairs>
  <TitlesOfParts>
    <vt:vector size="45" baseType="lpstr">
      <vt:lpstr>Green Fractal</vt:lpstr>
      <vt:lpstr>Trigonometric Ratios and Functions</vt:lpstr>
      <vt:lpstr>PowerPoint Presentation</vt:lpstr>
      <vt:lpstr>13.1 Use Trigonometry with Right Triangles</vt:lpstr>
      <vt:lpstr>13.1 Use Trigonometry with Right Triangles</vt:lpstr>
      <vt:lpstr>13.1 Use Trigonometry with Right Triangles</vt:lpstr>
      <vt:lpstr>13.1 Use Trigonometry with Right Triangles</vt:lpstr>
      <vt:lpstr>13.1 Use Trigonometry with Right Triangles</vt:lpstr>
      <vt:lpstr>13.1 Use Trigonometry with Right Triangles</vt:lpstr>
      <vt:lpstr>Quiz</vt:lpstr>
      <vt:lpstr>13.2 Define General Angles and Use Radian Measure</vt:lpstr>
      <vt:lpstr>13.2 Define General Angles and Use Radian Measure</vt:lpstr>
      <vt:lpstr>13.2 Define General Angles and Use Radian Measure</vt:lpstr>
      <vt:lpstr>13.2 Define General Angles and Use Radian Measure</vt:lpstr>
      <vt:lpstr>13.2 Define General Angles and Use Radian Measure</vt:lpstr>
      <vt:lpstr>13.2 Define General Angles and Use Radian Measure</vt:lpstr>
      <vt:lpstr>13.2 Define General Angles and Use Radian Measure</vt:lpstr>
      <vt:lpstr>13.2 Define General Angles and Use Radian Measure</vt:lpstr>
      <vt:lpstr>Quiz</vt:lpstr>
      <vt:lpstr>13.3 Evaluate Trigonometric Functions of Any Angle</vt:lpstr>
      <vt:lpstr>13.3 Evaluate Trigonometric Functions of Any Angle</vt:lpstr>
      <vt:lpstr>13.3 Evaluate Trigonometric Functions of Any Angle</vt:lpstr>
      <vt:lpstr>13.3 Evaluate Trigonometric Functions of Any Angle</vt:lpstr>
      <vt:lpstr>13.3 Evaluate Trigonometric Functions of Any Angle</vt:lpstr>
      <vt:lpstr>13.3 Evaluate Trigonometric Functions of Any Angle</vt:lpstr>
      <vt:lpstr>Quiz</vt:lpstr>
      <vt:lpstr>13.4 Evaluate Inverse Trigonometric Functions</vt:lpstr>
      <vt:lpstr>13.4 Evaluate Inverse Trigonometric Functions</vt:lpstr>
      <vt:lpstr>13.4 Evaluate Inverse Trigonometric Functions</vt:lpstr>
      <vt:lpstr>13.4 Evaluate Inverse Trigonometric Functions</vt:lpstr>
      <vt:lpstr>13.4 Evaluate Inverse Trigonometric Functions</vt:lpstr>
      <vt:lpstr>Quiz</vt:lpstr>
      <vt:lpstr>13.5 Apply the Law of Sines</vt:lpstr>
      <vt:lpstr>13.5 Apply the Law of Sines</vt:lpstr>
      <vt:lpstr>13.5 Apply the Law of Sines</vt:lpstr>
      <vt:lpstr>13.5 Apply the Law of Sines</vt:lpstr>
      <vt:lpstr>13.5 Apply the Law of Sines</vt:lpstr>
      <vt:lpstr>13.5 Apply the Law of Sines</vt:lpstr>
      <vt:lpstr>13.5 Apply the Law of Sines</vt:lpstr>
      <vt:lpstr>Quiz</vt:lpstr>
      <vt:lpstr>13.6 Apply the Law of Cosines</vt:lpstr>
      <vt:lpstr>13.6 Apply the Law of Cosines</vt:lpstr>
      <vt:lpstr>13.6 Apply the Law of Cosines</vt:lpstr>
      <vt:lpstr>Quiz</vt:lpstr>
      <vt:lpstr>13.Review</vt:lpstr>
    </vt:vector>
  </TitlesOfParts>
  <Company>Andrews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Trigonometric Ratios and Functions</dc:title>
  <dc:creator>Richard  Wright</dc:creator>
  <cp:lastModifiedBy>Richard Wright</cp:lastModifiedBy>
  <cp:revision>63</cp:revision>
  <dcterms:created xsi:type="dcterms:W3CDTF">2011-04-08T18:25:30Z</dcterms:created>
  <dcterms:modified xsi:type="dcterms:W3CDTF">2014-05-22T12:41:40Z</dcterms:modified>
</cp:coreProperties>
</file>